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74" r:id="rId2"/>
    <p:sldId id="258" r:id="rId3"/>
    <p:sldId id="275" r:id="rId4"/>
    <p:sldId id="278" r:id="rId5"/>
    <p:sldId id="279" r:id="rId6"/>
    <p:sldId id="270" r:id="rId7"/>
    <p:sldId id="280" r:id="rId8"/>
    <p:sldId id="281" r:id="rId9"/>
    <p:sldId id="271" r:id="rId10"/>
    <p:sldId id="282" r:id="rId11"/>
    <p:sldId id="283" r:id="rId12"/>
    <p:sldId id="262" r:id="rId13"/>
    <p:sldId id="285" r:id="rId14"/>
    <p:sldId id="267" r:id="rId15"/>
    <p:sldId id="288" r:id="rId16"/>
    <p:sldId id="266" r:id="rId17"/>
    <p:sldId id="289" r:id="rId18"/>
    <p:sldId id="273" r:id="rId19"/>
    <p:sldId id="268" r:id="rId20"/>
    <p:sldId id="292" r:id="rId21"/>
    <p:sldId id="293" r:id="rId22"/>
    <p:sldId id="294" r:id="rId23"/>
    <p:sldId id="291" r:id="rId24"/>
    <p:sldId id="272" r:id="rId25"/>
    <p:sldId id="26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197"/>
  </p:normalViewPr>
  <p:slideViewPr>
    <p:cSldViewPr snapToGrid="0" snapToObjects="1">
      <p:cViewPr varScale="1">
        <p:scale>
          <a:sx n="109" d="100"/>
          <a:sy n="109" d="100"/>
        </p:scale>
        <p:origin x="384"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8F5F1-2F26-7141-80B2-A545151F61C5}"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de-DE"/>
        </a:p>
      </dgm:t>
    </dgm:pt>
    <dgm:pt modelId="{37323D3E-168E-F84D-BE38-8B8D7809C201}">
      <dgm:prSet phldrT="[Text]" custT="1"/>
      <dgm:spPr/>
      <dgm:t>
        <a:bodyPr/>
        <a:lstStyle/>
        <a:p>
          <a:r>
            <a:rPr lang="ar-SA" sz="3200" b="1" dirty="0">
              <a:solidFill>
                <a:schemeClr val="bg1"/>
              </a:solidFill>
            </a:rPr>
            <a:t>الإطار التاريخي العام</a:t>
          </a:r>
          <a:endParaRPr lang="de-DE" sz="3200" dirty="0"/>
        </a:p>
      </dgm:t>
    </dgm:pt>
    <dgm:pt modelId="{58244544-5F1F-3049-8396-86EC4200FC6E}" type="parTrans" cxnId="{FD5F062F-8CED-E549-9886-D853F215C571}">
      <dgm:prSet/>
      <dgm:spPr/>
      <dgm:t>
        <a:bodyPr/>
        <a:lstStyle/>
        <a:p>
          <a:endParaRPr lang="de-DE"/>
        </a:p>
      </dgm:t>
    </dgm:pt>
    <dgm:pt modelId="{C695673A-33D9-1246-9505-F939345A9E06}" type="sibTrans" cxnId="{FD5F062F-8CED-E549-9886-D853F215C571}">
      <dgm:prSet/>
      <dgm:spPr/>
      <dgm:t>
        <a:bodyPr/>
        <a:lstStyle/>
        <a:p>
          <a:endParaRPr lang="de-DE"/>
        </a:p>
      </dgm:t>
    </dgm:pt>
    <dgm:pt modelId="{926C69C9-43C9-0547-8F05-14BA00CADBBB}">
      <dgm:prSet phldrT="[Text]" custT="1"/>
      <dgm:spPr/>
      <dgm:t>
        <a:bodyPr/>
        <a:lstStyle/>
        <a:p>
          <a:pPr rtl="1"/>
          <a:r>
            <a:rPr lang="ar-SA" sz="2400" b="1" dirty="0"/>
            <a:t>أديان الوحي</a:t>
          </a:r>
          <a:endParaRPr lang="de-DE" sz="2400" b="1" dirty="0"/>
        </a:p>
      </dgm:t>
    </dgm:pt>
    <dgm:pt modelId="{D8233765-59E4-DA4B-B18B-86C087890A37}" type="parTrans" cxnId="{E8325D24-793A-8B42-B899-EDC9F3917EA4}">
      <dgm:prSet/>
      <dgm:spPr/>
      <dgm:t>
        <a:bodyPr/>
        <a:lstStyle/>
        <a:p>
          <a:endParaRPr lang="de-DE"/>
        </a:p>
      </dgm:t>
    </dgm:pt>
    <dgm:pt modelId="{61B02801-5EFD-5641-A1A3-E10596A77471}" type="sibTrans" cxnId="{E8325D24-793A-8B42-B899-EDC9F3917EA4}">
      <dgm:prSet/>
      <dgm:spPr/>
      <dgm:t>
        <a:bodyPr/>
        <a:lstStyle/>
        <a:p>
          <a:endParaRPr lang="de-DE"/>
        </a:p>
      </dgm:t>
    </dgm:pt>
    <dgm:pt modelId="{199956C2-D8D9-1845-88DF-D616B0D879F5}">
      <dgm:prSet phldrT="[Text]" custT="1"/>
      <dgm:spPr/>
      <dgm:t>
        <a:bodyPr/>
        <a:lstStyle/>
        <a:p>
          <a:r>
            <a:rPr lang="ar-SA" sz="2400" b="1" dirty="0">
              <a:solidFill>
                <a:schemeClr val="bg1"/>
              </a:solidFill>
            </a:rPr>
            <a:t>قبل ٨ آلاف عام</a:t>
          </a:r>
          <a:endParaRPr lang="de-DE" sz="4200" dirty="0">
            <a:solidFill>
              <a:schemeClr val="bg1"/>
            </a:solidFill>
          </a:endParaRPr>
        </a:p>
      </dgm:t>
    </dgm:pt>
    <dgm:pt modelId="{AFE3D2B6-DD34-AD4C-A0D1-BEC1AB0D1170}" type="parTrans" cxnId="{555D5D32-061F-7A4B-BD48-4055BAECA45C}">
      <dgm:prSet/>
      <dgm:spPr/>
      <dgm:t>
        <a:bodyPr/>
        <a:lstStyle/>
        <a:p>
          <a:endParaRPr lang="de-DE"/>
        </a:p>
      </dgm:t>
    </dgm:pt>
    <dgm:pt modelId="{52AD3817-EC2C-2442-8384-73CAFCF5508D}" type="sibTrans" cxnId="{555D5D32-061F-7A4B-BD48-4055BAECA45C}">
      <dgm:prSet/>
      <dgm:spPr/>
      <dgm:t>
        <a:bodyPr/>
        <a:lstStyle/>
        <a:p>
          <a:endParaRPr lang="de-DE"/>
        </a:p>
      </dgm:t>
    </dgm:pt>
    <dgm:pt modelId="{8F6385D7-DAD2-C548-B5D5-ED616D156A1E}">
      <dgm:prSet phldrT="[Text]" custT="1"/>
      <dgm:spPr/>
      <dgm:t>
        <a:bodyPr/>
        <a:lstStyle/>
        <a:p>
          <a:r>
            <a:rPr lang="ar-SA" sz="2400" b="1" dirty="0">
              <a:solidFill>
                <a:schemeClr val="bg1"/>
              </a:solidFill>
            </a:rPr>
            <a:t>قبل ٦٠٠ ألف عام</a:t>
          </a:r>
          <a:endParaRPr lang="de-DE" sz="4200" b="1" dirty="0">
            <a:solidFill>
              <a:schemeClr val="bg1"/>
            </a:solidFill>
          </a:endParaRPr>
        </a:p>
      </dgm:t>
    </dgm:pt>
    <dgm:pt modelId="{DB1A13DB-AAF1-DC44-86C4-33CCB2959BA2}" type="parTrans" cxnId="{F6558202-8C16-6B4E-8B79-FF0916028AC1}">
      <dgm:prSet/>
      <dgm:spPr/>
      <dgm:t>
        <a:bodyPr/>
        <a:lstStyle/>
        <a:p>
          <a:endParaRPr lang="de-DE"/>
        </a:p>
      </dgm:t>
    </dgm:pt>
    <dgm:pt modelId="{0E6A3B47-358B-8E4B-A566-DA9AF679CAA3}" type="sibTrans" cxnId="{F6558202-8C16-6B4E-8B79-FF0916028AC1}">
      <dgm:prSet/>
      <dgm:spPr/>
      <dgm:t>
        <a:bodyPr/>
        <a:lstStyle/>
        <a:p>
          <a:endParaRPr lang="de-DE"/>
        </a:p>
      </dgm:t>
    </dgm:pt>
    <dgm:pt modelId="{64AAB23D-F7A8-3F47-A4B0-1FB2DD4AFD92}" type="pres">
      <dgm:prSet presAssocID="{FD98F5F1-2F26-7141-80B2-A545151F61C5}" presName="hierChild1" presStyleCnt="0">
        <dgm:presLayoutVars>
          <dgm:orgChart val="1"/>
          <dgm:chPref val="1"/>
          <dgm:dir/>
          <dgm:animOne val="branch"/>
          <dgm:animLvl val="lvl"/>
          <dgm:resizeHandles/>
        </dgm:presLayoutVars>
      </dgm:prSet>
      <dgm:spPr/>
    </dgm:pt>
    <dgm:pt modelId="{56171A7E-0BEB-5E45-A681-DFF3ACBD162A}" type="pres">
      <dgm:prSet presAssocID="{37323D3E-168E-F84D-BE38-8B8D7809C201}" presName="hierRoot1" presStyleCnt="0">
        <dgm:presLayoutVars>
          <dgm:hierBranch val="init"/>
        </dgm:presLayoutVars>
      </dgm:prSet>
      <dgm:spPr/>
    </dgm:pt>
    <dgm:pt modelId="{4E3635CD-450D-6543-B5AD-A84D9AF41A80}" type="pres">
      <dgm:prSet presAssocID="{37323D3E-168E-F84D-BE38-8B8D7809C201}" presName="rootComposite1" presStyleCnt="0"/>
      <dgm:spPr/>
    </dgm:pt>
    <dgm:pt modelId="{6DA93100-61F4-4148-90E1-88F54831AA90}" type="pres">
      <dgm:prSet presAssocID="{37323D3E-168E-F84D-BE38-8B8D7809C201}" presName="rootText1" presStyleLbl="node0" presStyleIdx="0" presStyleCnt="1" custScaleX="192843" custLinFactNeighborX="-409" custLinFactNeighborY="-90695">
        <dgm:presLayoutVars>
          <dgm:chPref val="3"/>
        </dgm:presLayoutVars>
      </dgm:prSet>
      <dgm:spPr/>
    </dgm:pt>
    <dgm:pt modelId="{A425460A-F446-854B-8E66-5673765327F2}" type="pres">
      <dgm:prSet presAssocID="{37323D3E-168E-F84D-BE38-8B8D7809C201}" presName="rootConnector1" presStyleLbl="node1" presStyleIdx="0" presStyleCnt="0"/>
      <dgm:spPr/>
    </dgm:pt>
    <dgm:pt modelId="{3988D9F2-9660-104B-B4CC-5E8BC10B7FCE}" type="pres">
      <dgm:prSet presAssocID="{37323D3E-168E-F84D-BE38-8B8D7809C201}" presName="hierChild2" presStyleCnt="0"/>
      <dgm:spPr/>
    </dgm:pt>
    <dgm:pt modelId="{5D3F1F63-F3DB-104E-B97A-035A511FDA6D}" type="pres">
      <dgm:prSet presAssocID="{D8233765-59E4-DA4B-B18B-86C087890A37}" presName="Name37" presStyleLbl="parChTrans1D2" presStyleIdx="0" presStyleCnt="3"/>
      <dgm:spPr/>
    </dgm:pt>
    <dgm:pt modelId="{CCAF35DE-0462-F54A-A825-8ED3AD881A69}" type="pres">
      <dgm:prSet presAssocID="{926C69C9-43C9-0547-8F05-14BA00CADBBB}" presName="hierRoot2" presStyleCnt="0">
        <dgm:presLayoutVars>
          <dgm:hierBranch val="init"/>
        </dgm:presLayoutVars>
      </dgm:prSet>
      <dgm:spPr/>
    </dgm:pt>
    <dgm:pt modelId="{A50C1837-B985-7C48-A8E1-7D5843F32D8E}" type="pres">
      <dgm:prSet presAssocID="{926C69C9-43C9-0547-8F05-14BA00CADBBB}" presName="rootComposite" presStyleCnt="0"/>
      <dgm:spPr/>
    </dgm:pt>
    <dgm:pt modelId="{1A471C0B-6964-BB42-A1A8-014536F67848}" type="pres">
      <dgm:prSet presAssocID="{926C69C9-43C9-0547-8F05-14BA00CADBBB}" presName="rootText" presStyleLbl="node2" presStyleIdx="0" presStyleCnt="3" custScaleY="43433" custLinFactNeighborX="442" custLinFactNeighborY="-96464">
        <dgm:presLayoutVars>
          <dgm:chPref val="3"/>
        </dgm:presLayoutVars>
      </dgm:prSet>
      <dgm:spPr/>
    </dgm:pt>
    <dgm:pt modelId="{DA3149B7-FCCB-094E-83FD-BA6877BF8314}" type="pres">
      <dgm:prSet presAssocID="{926C69C9-43C9-0547-8F05-14BA00CADBBB}" presName="rootConnector" presStyleLbl="node2" presStyleIdx="0" presStyleCnt="3"/>
      <dgm:spPr/>
    </dgm:pt>
    <dgm:pt modelId="{3B1B37A3-0FBE-CC49-8A73-9BBA44184273}" type="pres">
      <dgm:prSet presAssocID="{926C69C9-43C9-0547-8F05-14BA00CADBBB}" presName="hierChild4" presStyleCnt="0"/>
      <dgm:spPr/>
    </dgm:pt>
    <dgm:pt modelId="{64AEB279-186B-0746-BC6D-C1D9B0005E3B}" type="pres">
      <dgm:prSet presAssocID="{926C69C9-43C9-0547-8F05-14BA00CADBBB}" presName="hierChild5" presStyleCnt="0"/>
      <dgm:spPr/>
    </dgm:pt>
    <dgm:pt modelId="{DC8A0EEF-6F6F-7944-80F8-81A535265862}" type="pres">
      <dgm:prSet presAssocID="{AFE3D2B6-DD34-AD4C-A0D1-BEC1AB0D1170}" presName="Name37" presStyleLbl="parChTrans1D2" presStyleIdx="1" presStyleCnt="3"/>
      <dgm:spPr/>
    </dgm:pt>
    <dgm:pt modelId="{C9E53788-EC4C-0D40-8914-A9C901ACB6EC}" type="pres">
      <dgm:prSet presAssocID="{199956C2-D8D9-1845-88DF-D616B0D879F5}" presName="hierRoot2" presStyleCnt="0">
        <dgm:presLayoutVars>
          <dgm:hierBranch val="init"/>
        </dgm:presLayoutVars>
      </dgm:prSet>
      <dgm:spPr/>
    </dgm:pt>
    <dgm:pt modelId="{42731BE9-9E92-764E-85D7-D5BD55D347AE}" type="pres">
      <dgm:prSet presAssocID="{199956C2-D8D9-1845-88DF-D616B0D879F5}" presName="rootComposite" presStyleCnt="0"/>
      <dgm:spPr/>
    </dgm:pt>
    <dgm:pt modelId="{DA733716-2B06-7B4D-BD09-076FD9D2052C}" type="pres">
      <dgm:prSet presAssocID="{199956C2-D8D9-1845-88DF-D616B0D879F5}" presName="rootText" presStyleLbl="node2" presStyleIdx="1" presStyleCnt="3" custScaleY="43433" custLinFactNeighborX="-442" custLinFactNeighborY="-95579">
        <dgm:presLayoutVars>
          <dgm:chPref val="3"/>
        </dgm:presLayoutVars>
      </dgm:prSet>
      <dgm:spPr/>
    </dgm:pt>
    <dgm:pt modelId="{C81D2B7D-66B1-0C4C-9DBA-68602C74DC66}" type="pres">
      <dgm:prSet presAssocID="{199956C2-D8D9-1845-88DF-D616B0D879F5}" presName="rootConnector" presStyleLbl="node2" presStyleIdx="1" presStyleCnt="3"/>
      <dgm:spPr/>
    </dgm:pt>
    <dgm:pt modelId="{A67925BB-F4D6-5048-B980-1F65A99220B4}" type="pres">
      <dgm:prSet presAssocID="{199956C2-D8D9-1845-88DF-D616B0D879F5}" presName="hierChild4" presStyleCnt="0"/>
      <dgm:spPr/>
    </dgm:pt>
    <dgm:pt modelId="{91C821C8-1213-9E4E-B52A-F1AF47771361}" type="pres">
      <dgm:prSet presAssocID="{199956C2-D8D9-1845-88DF-D616B0D879F5}" presName="hierChild5" presStyleCnt="0"/>
      <dgm:spPr/>
    </dgm:pt>
    <dgm:pt modelId="{18ED871C-7736-564E-9A2B-94DDC80091E9}" type="pres">
      <dgm:prSet presAssocID="{DB1A13DB-AAF1-DC44-86C4-33CCB2959BA2}" presName="Name37" presStyleLbl="parChTrans1D2" presStyleIdx="2" presStyleCnt="3"/>
      <dgm:spPr/>
    </dgm:pt>
    <dgm:pt modelId="{462B9D41-A8B5-2E47-A72A-21B1D1F79DE7}" type="pres">
      <dgm:prSet presAssocID="{8F6385D7-DAD2-C548-B5D5-ED616D156A1E}" presName="hierRoot2" presStyleCnt="0">
        <dgm:presLayoutVars>
          <dgm:hierBranch val="init"/>
        </dgm:presLayoutVars>
      </dgm:prSet>
      <dgm:spPr/>
    </dgm:pt>
    <dgm:pt modelId="{DD4F055C-23A6-BA47-A193-1E09989F32B7}" type="pres">
      <dgm:prSet presAssocID="{8F6385D7-DAD2-C548-B5D5-ED616D156A1E}" presName="rootComposite" presStyleCnt="0"/>
      <dgm:spPr/>
    </dgm:pt>
    <dgm:pt modelId="{37BDA9F4-7AD4-DC46-935E-F3272E0BEFD7}" type="pres">
      <dgm:prSet presAssocID="{8F6385D7-DAD2-C548-B5D5-ED616D156A1E}" presName="rootText" presStyleLbl="node2" presStyleIdx="2" presStyleCnt="3" custScaleY="43433" custLinFactNeighborX="23" custLinFactNeighborY="-96464">
        <dgm:presLayoutVars>
          <dgm:chPref val="3"/>
        </dgm:presLayoutVars>
      </dgm:prSet>
      <dgm:spPr/>
    </dgm:pt>
    <dgm:pt modelId="{EEB2B156-51EB-DA47-B89E-227B487E2A6D}" type="pres">
      <dgm:prSet presAssocID="{8F6385D7-DAD2-C548-B5D5-ED616D156A1E}" presName="rootConnector" presStyleLbl="node2" presStyleIdx="2" presStyleCnt="3"/>
      <dgm:spPr/>
    </dgm:pt>
    <dgm:pt modelId="{7D7D6F39-CA34-424A-92E2-C1E884809D95}" type="pres">
      <dgm:prSet presAssocID="{8F6385D7-DAD2-C548-B5D5-ED616D156A1E}" presName="hierChild4" presStyleCnt="0"/>
      <dgm:spPr/>
    </dgm:pt>
    <dgm:pt modelId="{955B4B43-C3C2-4444-A868-01303D936457}" type="pres">
      <dgm:prSet presAssocID="{8F6385D7-DAD2-C548-B5D5-ED616D156A1E}" presName="hierChild5" presStyleCnt="0"/>
      <dgm:spPr/>
    </dgm:pt>
    <dgm:pt modelId="{5D9949E2-FB2D-8B4B-824F-5A60A321897D}" type="pres">
      <dgm:prSet presAssocID="{37323D3E-168E-F84D-BE38-8B8D7809C201}" presName="hierChild3" presStyleCnt="0"/>
      <dgm:spPr/>
    </dgm:pt>
  </dgm:ptLst>
  <dgm:cxnLst>
    <dgm:cxn modelId="{F6558202-8C16-6B4E-8B79-FF0916028AC1}" srcId="{37323D3E-168E-F84D-BE38-8B8D7809C201}" destId="{8F6385D7-DAD2-C548-B5D5-ED616D156A1E}" srcOrd="2" destOrd="0" parTransId="{DB1A13DB-AAF1-DC44-86C4-33CCB2959BA2}" sibTransId="{0E6A3B47-358B-8E4B-A566-DA9AF679CAA3}"/>
    <dgm:cxn modelId="{DCB45524-9C18-3248-A07E-51EC3058BFC4}" type="presOf" srcId="{D8233765-59E4-DA4B-B18B-86C087890A37}" destId="{5D3F1F63-F3DB-104E-B97A-035A511FDA6D}" srcOrd="0" destOrd="0" presId="urn:microsoft.com/office/officeart/2005/8/layout/orgChart1"/>
    <dgm:cxn modelId="{E8325D24-793A-8B42-B899-EDC9F3917EA4}" srcId="{37323D3E-168E-F84D-BE38-8B8D7809C201}" destId="{926C69C9-43C9-0547-8F05-14BA00CADBBB}" srcOrd="0" destOrd="0" parTransId="{D8233765-59E4-DA4B-B18B-86C087890A37}" sibTransId="{61B02801-5EFD-5641-A1A3-E10596A77471}"/>
    <dgm:cxn modelId="{FD5F062F-8CED-E549-9886-D853F215C571}" srcId="{FD98F5F1-2F26-7141-80B2-A545151F61C5}" destId="{37323D3E-168E-F84D-BE38-8B8D7809C201}" srcOrd="0" destOrd="0" parTransId="{58244544-5F1F-3049-8396-86EC4200FC6E}" sibTransId="{C695673A-33D9-1246-9505-F939345A9E06}"/>
    <dgm:cxn modelId="{555D5D32-061F-7A4B-BD48-4055BAECA45C}" srcId="{37323D3E-168E-F84D-BE38-8B8D7809C201}" destId="{199956C2-D8D9-1845-88DF-D616B0D879F5}" srcOrd="1" destOrd="0" parTransId="{AFE3D2B6-DD34-AD4C-A0D1-BEC1AB0D1170}" sibTransId="{52AD3817-EC2C-2442-8384-73CAFCF5508D}"/>
    <dgm:cxn modelId="{EF542A3A-1DA4-804E-B5F9-05063FCFEFAF}" type="presOf" srcId="{926C69C9-43C9-0547-8F05-14BA00CADBBB}" destId="{1A471C0B-6964-BB42-A1A8-014536F67848}" srcOrd="0" destOrd="0" presId="urn:microsoft.com/office/officeart/2005/8/layout/orgChart1"/>
    <dgm:cxn modelId="{AC7A6F4E-E475-5242-B9D1-04C85CECE3F8}" type="presOf" srcId="{37323D3E-168E-F84D-BE38-8B8D7809C201}" destId="{6DA93100-61F4-4148-90E1-88F54831AA90}" srcOrd="0" destOrd="0" presId="urn:microsoft.com/office/officeart/2005/8/layout/orgChart1"/>
    <dgm:cxn modelId="{0AD12251-65C8-B044-9D6F-3B303067BE93}" type="presOf" srcId="{199956C2-D8D9-1845-88DF-D616B0D879F5}" destId="{C81D2B7D-66B1-0C4C-9DBA-68602C74DC66}" srcOrd="1" destOrd="0" presId="urn:microsoft.com/office/officeart/2005/8/layout/orgChart1"/>
    <dgm:cxn modelId="{BB915D58-FED5-504B-9D7C-DDC0074A3212}" type="presOf" srcId="{FD98F5F1-2F26-7141-80B2-A545151F61C5}" destId="{64AAB23D-F7A8-3F47-A4B0-1FB2DD4AFD92}" srcOrd="0" destOrd="0" presId="urn:microsoft.com/office/officeart/2005/8/layout/orgChart1"/>
    <dgm:cxn modelId="{A573605C-C46B-4E4D-9667-E4031178F7D7}" type="presOf" srcId="{37323D3E-168E-F84D-BE38-8B8D7809C201}" destId="{A425460A-F446-854B-8E66-5673765327F2}" srcOrd="1" destOrd="0" presId="urn:microsoft.com/office/officeart/2005/8/layout/orgChart1"/>
    <dgm:cxn modelId="{C98A286A-02F0-7446-8B72-9498D3F85FD4}" type="presOf" srcId="{AFE3D2B6-DD34-AD4C-A0D1-BEC1AB0D1170}" destId="{DC8A0EEF-6F6F-7944-80F8-81A535265862}" srcOrd="0" destOrd="0" presId="urn:microsoft.com/office/officeart/2005/8/layout/orgChart1"/>
    <dgm:cxn modelId="{B077156D-F7D2-E147-9FC5-B34DA40FCCF4}" type="presOf" srcId="{8F6385D7-DAD2-C548-B5D5-ED616D156A1E}" destId="{37BDA9F4-7AD4-DC46-935E-F3272E0BEFD7}" srcOrd="0" destOrd="0" presId="urn:microsoft.com/office/officeart/2005/8/layout/orgChart1"/>
    <dgm:cxn modelId="{2274C873-9FEB-D848-BD55-069764CB0890}" type="presOf" srcId="{199956C2-D8D9-1845-88DF-D616B0D879F5}" destId="{DA733716-2B06-7B4D-BD09-076FD9D2052C}" srcOrd="0" destOrd="0" presId="urn:microsoft.com/office/officeart/2005/8/layout/orgChart1"/>
    <dgm:cxn modelId="{344E6D82-4A20-BA41-A7FB-2F17E2342FF1}" type="presOf" srcId="{DB1A13DB-AAF1-DC44-86C4-33CCB2959BA2}" destId="{18ED871C-7736-564E-9A2B-94DDC80091E9}" srcOrd="0" destOrd="0" presId="urn:microsoft.com/office/officeart/2005/8/layout/orgChart1"/>
    <dgm:cxn modelId="{C16C2DC5-3CE7-9E4C-85A5-E593FEC7093C}" type="presOf" srcId="{926C69C9-43C9-0547-8F05-14BA00CADBBB}" destId="{DA3149B7-FCCB-094E-83FD-BA6877BF8314}" srcOrd="1" destOrd="0" presId="urn:microsoft.com/office/officeart/2005/8/layout/orgChart1"/>
    <dgm:cxn modelId="{F7AFF7E1-976D-F849-B656-C76648EAE2DE}" type="presOf" srcId="{8F6385D7-DAD2-C548-B5D5-ED616D156A1E}" destId="{EEB2B156-51EB-DA47-B89E-227B487E2A6D}" srcOrd="1" destOrd="0" presId="urn:microsoft.com/office/officeart/2005/8/layout/orgChart1"/>
    <dgm:cxn modelId="{147E917B-25FA-034D-ABBE-CCD6D20E4727}" type="presParOf" srcId="{64AAB23D-F7A8-3F47-A4B0-1FB2DD4AFD92}" destId="{56171A7E-0BEB-5E45-A681-DFF3ACBD162A}" srcOrd="0" destOrd="0" presId="urn:microsoft.com/office/officeart/2005/8/layout/orgChart1"/>
    <dgm:cxn modelId="{FE0E4DE5-B217-924E-BB2E-B28D654D4359}" type="presParOf" srcId="{56171A7E-0BEB-5E45-A681-DFF3ACBD162A}" destId="{4E3635CD-450D-6543-B5AD-A84D9AF41A80}" srcOrd="0" destOrd="0" presId="urn:microsoft.com/office/officeart/2005/8/layout/orgChart1"/>
    <dgm:cxn modelId="{EAEA2CF4-5E14-CE4E-ABD6-DDA915D04F3A}" type="presParOf" srcId="{4E3635CD-450D-6543-B5AD-A84D9AF41A80}" destId="{6DA93100-61F4-4148-90E1-88F54831AA90}" srcOrd="0" destOrd="0" presId="urn:microsoft.com/office/officeart/2005/8/layout/orgChart1"/>
    <dgm:cxn modelId="{78D8BDD7-F137-B649-9942-E9A26B8E681E}" type="presParOf" srcId="{4E3635CD-450D-6543-B5AD-A84D9AF41A80}" destId="{A425460A-F446-854B-8E66-5673765327F2}" srcOrd="1" destOrd="0" presId="urn:microsoft.com/office/officeart/2005/8/layout/orgChart1"/>
    <dgm:cxn modelId="{D30AB0B9-40E3-7941-AB6A-EC4D56977669}" type="presParOf" srcId="{56171A7E-0BEB-5E45-A681-DFF3ACBD162A}" destId="{3988D9F2-9660-104B-B4CC-5E8BC10B7FCE}" srcOrd="1" destOrd="0" presId="urn:microsoft.com/office/officeart/2005/8/layout/orgChart1"/>
    <dgm:cxn modelId="{08BD451E-9AF8-0242-BED0-4AE0F5F61211}" type="presParOf" srcId="{3988D9F2-9660-104B-B4CC-5E8BC10B7FCE}" destId="{5D3F1F63-F3DB-104E-B97A-035A511FDA6D}" srcOrd="0" destOrd="0" presId="urn:microsoft.com/office/officeart/2005/8/layout/orgChart1"/>
    <dgm:cxn modelId="{BD4BFC79-318E-B547-8508-7F9756382272}" type="presParOf" srcId="{3988D9F2-9660-104B-B4CC-5E8BC10B7FCE}" destId="{CCAF35DE-0462-F54A-A825-8ED3AD881A69}" srcOrd="1" destOrd="0" presId="urn:microsoft.com/office/officeart/2005/8/layout/orgChart1"/>
    <dgm:cxn modelId="{4341972C-4D12-5047-8990-186B9F456F10}" type="presParOf" srcId="{CCAF35DE-0462-F54A-A825-8ED3AD881A69}" destId="{A50C1837-B985-7C48-A8E1-7D5843F32D8E}" srcOrd="0" destOrd="0" presId="urn:microsoft.com/office/officeart/2005/8/layout/orgChart1"/>
    <dgm:cxn modelId="{C33E17A9-1DC0-914B-B4AB-56CECBE7053D}" type="presParOf" srcId="{A50C1837-B985-7C48-A8E1-7D5843F32D8E}" destId="{1A471C0B-6964-BB42-A1A8-014536F67848}" srcOrd="0" destOrd="0" presId="urn:microsoft.com/office/officeart/2005/8/layout/orgChart1"/>
    <dgm:cxn modelId="{C12747FB-01AA-5344-A17A-2BB1A9D4F638}" type="presParOf" srcId="{A50C1837-B985-7C48-A8E1-7D5843F32D8E}" destId="{DA3149B7-FCCB-094E-83FD-BA6877BF8314}" srcOrd="1" destOrd="0" presId="urn:microsoft.com/office/officeart/2005/8/layout/orgChart1"/>
    <dgm:cxn modelId="{091D826C-E6E9-4546-A8A2-04EEA1DE8722}" type="presParOf" srcId="{CCAF35DE-0462-F54A-A825-8ED3AD881A69}" destId="{3B1B37A3-0FBE-CC49-8A73-9BBA44184273}" srcOrd="1" destOrd="0" presId="urn:microsoft.com/office/officeart/2005/8/layout/orgChart1"/>
    <dgm:cxn modelId="{371BDAD4-F6C2-2E44-96FE-B5108C540626}" type="presParOf" srcId="{CCAF35DE-0462-F54A-A825-8ED3AD881A69}" destId="{64AEB279-186B-0746-BC6D-C1D9B0005E3B}" srcOrd="2" destOrd="0" presId="urn:microsoft.com/office/officeart/2005/8/layout/orgChart1"/>
    <dgm:cxn modelId="{9D905E6D-5DFD-ED4A-88B3-CCF89983D44C}" type="presParOf" srcId="{3988D9F2-9660-104B-B4CC-5E8BC10B7FCE}" destId="{DC8A0EEF-6F6F-7944-80F8-81A535265862}" srcOrd="2" destOrd="0" presId="urn:microsoft.com/office/officeart/2005/8/layout/orgChart1"/>
    <dgm:cxn modelId="{78DDA714-19D6-6045-8B6C-A42C68F0C6F5}" type="presParOf" srcId="{3988D9F2-9660-104B-B4CC-5E8BC10B7FCE}" destId="{C9E53788-EC4C-0D40-8914-A9C901ACB6EC}" srcOrd="3" destOrd="0" presId="urn:microsoft.com/office/officeart/2005/8/layout/orgChart1"/>
    <dgm:cxn modelId="{49AC6AE7-A930-6C4E-8817-23631DFB1471}" type="presParOf" srcId="{C9E53788-EC4C-0D40-8914-A9C901ACB6EC}" destId="{42731BE9-9E92-764E-85D7-D5BD55D347AE}" srcOrd="0" destOrd="0" presId="urn:microsoft.com/office/officeart/2005/8/layout/orgChart1"/>
    <dgm:cxn modelId="{09FE10CD-40C6-B34A-A6A8-45A1559BCE89}" type="presParOf" srcId="{42731BE9-9E92-764E-85D7-D5BD55D347AE}" destId="{DA733716-2B06-7B4D-BD09-076FD9D2052C}" srcOrd="0" destOrd="0" presId="urn:microsoft.com/office/officeart/2005/8/layout/orgChart1"/>
    <dgm:cxn modelId="{4D564DCC-FECB-8F47-A826-C9B83F46BB0C}" type="presParOf" srcId="{42731BE9-9E92-764E-85D7-D5BD55D347AE}" destId="{C81D2B7D-66B1-0C4C-9DBA-68602C74DC66}" srcOrd="1" destOrd="0" presId="urn:microsoft.com/office/officeart/2005/8/layout/orgChart1"/>
    <dgm:cxn modelId="{99856223-BB2D-2244-9BEB-DAD601D55AF2}" type="presParOf" srcId="{C9E53788-EC4C-0D40-8914-A9C901ACB6EC}" destId="{A67925BB-F4D6-5048-B980-1F65A99220B4}" srcOrd="1" destOrd="0" presId="urn:microsoft.com/office/officeart/2005/8/layout/orgChart1"/>
    <dgm:cxn modelId="{6A95C021-5A48-1C4E-8210-4C152506B4CB}" type="presParOf" srcId="{C9E53788-EC4C-0D40-8914-A9C901ACB6EC}" destId="{91C821C8-1213-9E4E-B52A-F1AF47771361}" srcOrd="2" destOrd="0" presId="urn:microsoft.com/office/officeart/2005/8/layout/orgChart1"/>
    <dgm:cxn modelId="{177D7AA7-D6E6-EC4B-B138-1EB571D89383}" type="presParOf" srcId="{3988D9F2-9660-104B-B4CC-5E8BC10B7FCE}" destId="{18ED871C-7736-564E-9A2B-94DDC80091E9}" srcOrd="4" destOrd="0" presId="urn:microsoft.com/office/officeart/2005/8/layout/orgChart1"/>
    <dgm:cxn modelId="{06B418FA-8717-AA4C-A563-381B4EC9A17B}" type="presParOf" srcId="{3988D9F2-9660-104B-B4CC-5E8BC10B7FCE}" destId="{462B9D41-A8B5-2E47-A72A-21B1D1F79DE7}" srcOrd="5" destOrd="0" presId="urn:microsoft.com/office/officeart/2005/8/layout/orgChart1"/>
    <dgm:cxn modelId="{31F9025A-434F-B941-9CA5-17273CC3D138}" type="presParOf" srcId="{462B9D41-A8B5-2E47-A72A-21B1D1F79DE7}" destId="{DD4F055C-23A6-BA47-A193-1E09989F32B7}" srcOrd="0" destOrd="0" presId="urn:microsoft.com/office/officeart/2005/8/layout/orgChart1"/>
    <dgm:cxn modelId="{37361247-2236-DF44-80FC-E978E6019DDA}" type="presParOf" srcId="{DD4F055C-23A6-BA47-A193-1E09989F32B7}" destId="{37BDA9F4-7AD4-DC46-935E-F3272E0BEFD7}" srcOrd="0" destOrd="0" presId="urn:microsoft.com/office/officeart/2005/8/layout/orgChart1"/>
    <dgm:cxn modelId="{A35241C2-6930-F84C-AEBD-A1972E2CD8C4}" type="presParOf" srcId="{DD4F055C-23A6-BA47-A193-1E09989F32B7}" destId="{EEB2B156-51EB-DA47-B89E-227B487E2A6D}" srcOrd="1" destOrd="0" presId="urn:microsoft.com/office/officeart/2005/8/layout/orgChart1"/>
    <dgm:cxn modelId="{7B7D0792-D768-9241-A09B-29863E98F0A6}" type="presParOf" srcId="{462B9D41-A8B5-2E47-A72A-21B1D1F79DE7}" destId="{7D7D6F39-CA34-424A-92E2-C1E884809D95}" srcOrd="1" destOrd="0" presId="urn:microsoft.com/office/officeart/2005/8/layout/orgChart1"/>
    <dgm:cxn modelId="{A30BF783-A043-2649-8FDC-AD9028BBDE3E}" type="presParOf" srcId="{462B9D41-A8B5-2E47-A72A-21B1D1F79DE7}" destId="{955B4B43-C3C2-4444-A868-01303D936457}" srcOrd="2" destOrd="0" presId="urn:microsoft.com/office/officeart/2005/8/layout/orgChart1"/>
    <dgm:cxn modelId="{FA59427E-7710-344A-A86C-260684713934}" type="presParOf" srcId="{56171A7E-0BEB-5E45-A681-DFF3ACBD162A}" destId="{5D9949E2-FB2D-8B4B-824F-5A60A32189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D871C-7736-564E-9A2B-94DDC80091E9}">
      <dsp:nvSpPr>
        <dsp:cNvPr id="0" name=""/>
        <dsp:cNvSpPr/>
      </dsp:nvSpPr>
      <dsp:spPr>
        <a:xfrm>
          <a:off x="4054280" y="1623545"/>
          <a:ext cx="2885574" cy="430476"/>
        </a:xfrm>
        <a:custGeom>
          <a:avLst/>
          <a:gdLst/>
          <a:ahLst/>
          <a:cxnLst/>
          <a:rect l="0" t="0" r="0" b="0"/>
          <a:pathLst>
            <a:path>
              <a:moveTo>
                <a:pt x="0" y="0"/>
              </a:moveTo>
              <a:lnTo>
                <a:pt x="0" y="180966"/>
              </a:lnTo>
              <a:lnTo>
                <a:pt x="2885574" y="180966"/>
              </a:lnTo>
              <a:lnTo>
                <a:pt x="2885574" y="4304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8A0EEF-6F6F-7944-80F8-81A535265862}">
      <dsp:nvSpPr>
        <dsp:cNvPr id="0" name=""/>
        <dsp:cNvSpPr/>
      </dsp:nvSpPr>
      <dsp:spPr>
        <a:xfrm>
          <a:off x="4007776" y="1623545"/>
          <a:ext cx="91440" cy="440991"/>
        </a:xfrm>
        <a:custGeom>
          <a:avLst/>
          <a:gdLst/>
          <a:ahLst/>
          <a:cxnLst/>
          <a:rect l="0" t="0" r="0" b="0"/>
          <a:pathLst>
            <a:path>
              <a:moveTo>
                <a:pt x="46504" y="0"/>
              </a:moveTo>
              <a:lnTo>
                <a:pt x="46504" y="191481"/>
              </a:lnTo>
              <a:lnTo>
                <a:pt x="45720" y="191481"/>
              </a:lnTo>
              <a:lnTo>
                <a:pt x="45720" y="4409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F1F63-F3DB-104E-B97A-035A511FDA6D}">
      <dsp:nvSpPr>
        <dsp:cNvPr id="0" name=""/>
        <dsp:cNvSpPr/>
      </dsp:nvSpPr>
      <dsp:spPr>
        <a:xfrm>
          <a:off x="1199193" y="1623545"/>
          <a:ext cx="2855087" cy="430476"/>
        </a:xfrm>
        <a:custGeom>
          <a:avLst/>
          <a:gdLst/>
          <a:ahLst/>
          <a:cxnLst/>
          <a:rect l="0" t="0" r="0" b="0"/>
          <a:pathLst>
            <a:path>
              <a:moveTo>
                <a:pt x="2855087" y="0"/>
              </a:moveTo>
              <a:lnTo>
                <a:pt x="2855087" y="180966"/>
              </a:lnTo>
              <a:lnTo>
                <a:pt x="0" y="180966"/>
              </a:lnTo>
              <a:lnTo>
                <a:pt x="0" y="4304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93100-61F4-4148-90E1-88F54831AA90}">
      <dsp:nvSpPr>
        <dsp:cNvPr id="0" name=""/>
        <dsp:cNvSpPr/>
      </dsp:nvSpPr>
      <dsp:spPr>
        <a:xfrm>
          <a:off x="1763027" y="435400"/>
          <a:ext cx="4582507"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3200" b="1" kern="1200" dirty="0">
              <a:solidFill>
                <a:schemeClr val="bg1"/>
              </a:solidFill>
            </a:rPr>
            <a:t>الإطار التاريخي العام</a:t>
          </a:r>
          <a:endParaRPr lang="de-DE" sz="3200" kern="1200" dirty="0"/>
        </a:p>
      </dsp:txBody>
      <dsp:txXfrm>
        <a:off x="1763027" y="435400"/>
        <a:ext cx="4582507" cy="1188144"/>
      </dsp:txXfrm>
    </dsp:sp>
    <dsp:sp modelId="{1A471C0B-6964-BB42-A1A8-014536F67848}">
      <dsp:nvSpPr>
        <dsp:cNvPr id="0" name=""/>
        <dsp:cNvSpPr/>
      </dsp:nvSpPr>
      <dsp:spPr>
        <a:xfrm>
          <a:off x="11048" y="2054021"/>
          <a:ext cx="2376289" cy="5160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أديان الوحي</a:t>
          </a:r>
          <a:endParaRPr lang="de-DE" sz="2400" b="1" kern="1200" dirty="0"/>
        </a:p>
      </dsp:txBody>
      <dsp:txXfrm>
        <a:off x="11048" y="2054021"/>
        <a:ext cx="2376289" cy="516046"/>
      </dsp:txXfrm>
    </dsp:sp>
    <dsp:sp modelId="{DA733716-2B06-7B4D-BD09-076FD9D2052C}">
      <dsp:nvSpPr>
        <dsp:cNvPr id="0" name=""/>
        <dsp:cNvSpPr/>
      </dsp:nvSpPr>
      <dsp:spPr>
        <a:xfrm>
          <a:off x="2865352" y="2064537"/>
          <a:ext cx="2376289" cy="5160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rPr>
            <a:t>قبل ٨ آلاف عام</a:t>
          </a:r>
          <a:endParaRPr lang="de-DE" sz="4200" kern="1200" dirty="0">
            <a:solidFill>
              <a:schemeClr val="bg1"/>
            </a:solidFill>
          </a:endParaRPr>
        </a:p>
      </dsp:txBody>
      <dsp:txXfrm>
        <a:off x="2865352" y="2064537"/>
        <a:ext cx="2376289" cy="516046"/>
      </dsp:txXfrm>
    </dsp:sp>
    <dsp:sp modelId="{37BDA9F4-7AD4-DC46-935E-F3272E0BEFD7}">
      <dsp:nvSpPr>
        <dsp:cNvPr id="0" name=""/>
        <dsp:cNvSpPr/>
      </dsp:nvSpPr>
      <dsp:spPr>
        <a:xfrm>
          <a:off x="5751710" y="2054021"/>
          <a:ext cx="2376289" cy="5160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rPr>
            <a:t>قبل ٦٠٠ ألف عام</a:t>
          </a:r>
          <a:endParaRPr lang="de-DE" sz="4200" b="1" kern="1200" dirty="0">
            <a:solidFill>
              <a:schemeClr val="bg1"/>
            </a:solidFill>
          </a:endParaRPr>
        </a:p>
      </dsp:txBody>
      <dsp:txXfrm>
        <a:off x="5751710" y="2054021"/>
        <a:ext cx="2376289" cy="5160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9/17/24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
              </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92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9/17/24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27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9/17/24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3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9/17/24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740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5059C3-6A89-4494-99FF-5A4D6FFD50EB}" type="datetimeFigureOut">
              <a:rPr lang="en-US" smtClean="0"/>
              <a:t>9/17/24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682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9/17/24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609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9/17/24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996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9/17/24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501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9/17/24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8594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7D525BB-DA17-4BA0-B3C8-3AC3ABC827E6}" type="datetimeFigureOut">
              <a:rPr lang="en-US" smtClean="0"/>
              <a:t>9/17/24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171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6C4C9A-3960-41CF-A4E9-2A8FB932454B}" type="datetimeFigureOut">
              <a:rPr lang="en-US" smtClean="0"/>
              <a:t>9/17/24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671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BC1C18-307B-4F68-A007-B5B542270E8D}" type="datetimeFigureOut">
              <a:rPr lang="en-US" smtClean="0"/>
              <a:t>9/17/24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141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bit.ly/3AI7e2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0F4D77E-A3D6-C948-AB9B-00542100C43C}"/>
              </a:ext>
            </a:extLst>
          </p:cNvPr>
          <p:cNvSpPr/>
          <p:nvPr/>
        </p:nvSpPr>
        <p:spPr>
          <a:xfrm>
            <a:off x="3543057" y="2315693"/>
            <a:ext cx="5105885"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بسم الله الرحمن الرحيم</a:t>
            </a: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8877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014526C-00C6-EB40-820E-DF6144DBC354}"/>
              </a:ext>
            </a:extLst>
          </p:cNvPr>
          <p:cNvPicPr>
            <a:picLocks noChangeAspect="1"/>
          </p:cNvPicPr>
          <p:nvPr/>
        </p:nvPicPr>
        <p:blipFill rotWithShape="1">
          <a:blip r:embed="rId2"/>
          <a:srcRect r="3114"/>
          <a:stretch/>
        </p:blipFill>
        <p:spPr>
          <a:xfrm>
            <a:off x="24201" y="336330"/>
            <a:ext cx="4651117" cy="6521669"/>
          </a:xfrm>
          <a:prstGeom prst="rect">
            <a:avLst/>
          </a:prstGeom>
        </p:spPr>
      </p:pic>
      <p:sp>
        <p:nvSpPr>
          <p:cNvPr id="10" name="Legende mit Pfeil nach links 9">
            <a:extLst>
              <a:ext uri="{FF2B5EF4-FFF2-40B4-BE49-F238E27FC236}">
                <a16:creationId xmlns:a16="http://schemas.microsoft.com/office/drawing/2014/main" id="{24111375-56FC-E04D-9FF0-FD6406C69C51}"/>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1" name="Textfeld 10">
            <a:extLst>
              <a:ext uri="{FF2B5EF4-FFF2-40B4-BE49-F238E27FC236}">
                <a16:creationId xmlns:a16="http://schemas.microsoft.com/office/drawing/2014/main" id="{DE47C646-1AE3-8C4E-87E2-E4DEBFEA955E}"/>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العلاقة بين التأريخ للشعوب والتأريخ السياسي</a:t>
            </a:r>
          </a:p>
        </p:txBody>
      </p:sp>
      <p:sp>
        <p:nvSpPr>
          <p:cNvPr id="12" name="Legende mit Pfeil nach links 11">
            <a:extLst>
              <a:ext uri="{FF2B5EF4-FFF2-40B4-BE49-F238E27FC236}">
                <a16:creationId xmlns:a16="http://schemas.microsoft.com/office/drawing/2014/main" id="{D0AD742C-72C0-2542-9F70-F1A2D4F8BF92}"/>
              </a:ext>
            </a:extLst>
          </p:cNvPr>
          <p:cNvSpPr/>
          <p:nvPr/>
        </p:nvSpPr>
        <p:spPr>
          <a:xfrm>
            <a:off x="10820249" y="154738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5" name="Textfeld 14">
            <a:extLst>
              <a:ext uri="{FF2B5EF4-FFF2-40B4-BE49-F238E27FC236}">
                <a16:creationId xmlns:a16="http://schemas.microsoft.com/office/drawing/2014/main" id="{7BD92518-FE0B-5049-AFC5-EC45B25A487F}"/>
              </a:ext>
            </a:extLst>
          </p:cNvPr>
          <p:cNvSpPr txBox="1"/>
          <p:nvPr/>
        </p:nvSpPr>
        <p:spPr>
          <a:xfrm>
            <a:off x="5286703" y="1811794"/>
            <a:ext cx="5240207" cy="400110"/>
          </a:xfrm>
          <a:prstGeom prst="rect">
            <a:avLst/>
          </a:prstGeom>
          <a:noFill/>
        </p:spPr>
        <p:txBody>
          <a:bodyPr wrap="square" rtlCol="0">
            <a:spAutoFit/>
          </a:bodyPr>
          <a:lstStyle/>
          <a:p>
            <a:pPr marL="0" algn="r" defTabSz="457200" rtl="1" eaLnBrk="1" latinLnBrk="0" hangingPunct="1"/>
            <a:r>
              <a:rPr lang="ar-SA" sz="2000" b="1" dirty="0"/>
              <a:t>أمثلة من التعامل مع شبه الجزيرة الهندية ودول البلطيق</a:t>
            </a:r>
          </a:p>
        </p:txBody>
      </p:sp>
      <p:sp>
        <p:nvSpPr>
          <p:cNvPr id="3" name="Untertitel 2">
            <a:extLst>
              <a:ext uri="{FF2B5EF4-FFF2-40B4-BE49-F238E27FC236}">
                <a16:creationId xmlns:a16="http://schemas.microsoft.com/office/drawing/2014/main" id="{F5F13C61-120D-EB1B-8931-ECB5047823E7}"/>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6787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014526C-00C6-EB40-820E-DF6144DBC354}"/>
              </a:ext>
            </a:extLst>
          </p:cNvPr>
          <p:cNvPicPr>
            <a:picLocks noChangeAspect="1"/>
          </p:cNvPicPr>
          <p:nvPr/>
        </p:nvPicPr>
        <p:blipFill rotWithShape="1">
          <a:blip r:embed="rId2"/>
          <a:srcRect r="3114"/>
          <a:stretch/>
        </p:blipFill>
        <p:spPr>
          <a:xfrm>
            <a:off x="24201" y="336330"/>
            <a:ext cx="4651117" cy="6521669"/>
          </a:xfrm>
          <a:prstGeom prst="rect">
            <a:avLst/>
          </a:prstGeom>
        </p:spPr>
      </p:pic>
      <p:sp>
        <p:nvSpPr>
          <p:cNvPr id="10" name="Legende mit Pfeil nach links 9">
            <a:extLst>
              <a:ext uri="{FF2B5EF4-FFF2-40B4-BE49-F238E27FC236}">
                <a16:creationId xmlns:a16="http://schemas.microsoft.com/office/drawing/2014/main" id="{24111375-56FC-E04D-9FF0-FD6406C69C51}"/>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1" name="Textfeld 10">
            <a:extLst>
              <a:ext uri="{FF2B5EF4-FFF2-40B4-BE49-F238E27FC236}">
                <a16:creationId xmlns:a16="http://schemas.microsoft.com/office/drawing/2014/main" id="{DE47C646-1AE3-8C4E-87E2-E4DEBFEA955E}"/>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العلاقة بين التأريخ للشعوب والتأريخ السياسي</a:t>
            </a:r>
          </a:p>
        </p:txBody>
      </p:sp>
      <p:sp>
        <p:nvSpPr>
          <p:cNvPr id="12" name="Legende mit Pfeil nach links 11">
            <a:extLst>
              <a:ext uri="{FF2B5EF4-FFF2-40B4-BE49-F238E27FC236}">
                <a16:creationId xmlns:a16="http://schemas.microsoft.com/office/drawing/2014/main" id="{D0AD742C-72C0-2542-9F70-F1A2D4F8BF92}"/>
              </a:ext>
            </a:extLst>
          </p:cNvPr>
          <p:cNvSpPr/>
          <p:nvPr/>
        </p:nvSpPr>
        <p:spPr>
          <a:xfrm>
            <a:off x="10820249" y="154738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5" name="Textfeld 14">
            <a:extLst>
              <a:ext uri="{FF2B5EF4-FFF2-40B4-BE49-F238E27FC236}">
                <a16:creationId xmlns:a16="http://schemas.microsoft.com/office/drawing/2014/main" id="{7BD92518-FE0B-5049-AFC5-EC45B25A487F}"/>
              </a:ext>
            </a:extLst>
          </p:cNvPr>
          <p:cNvSpPr txBox="1"/>
          <p:nvPr/>
        </p:nvSpPr>
        <p:spPr>
          <a:xfrm>
            <a:off x="5286703" y="1807780"/>
            <a:ext cx="5240207" cy="400110"/>
          </a:xfrm>
          <a:prstGeom prst="rect">
            <a:avLst/>
          </a:prstGeom>
          <a:noFill/>
        </p:spPr>
        <p:txBody>
          <a:bodyPr wrap="square" rtlCol="0">
            <a:spAutoFit/>
          </a:bodyPr>
          <a:lstStyle/>
          <a:p>
            <a:pPr marL="0" algn="r" defTabSz="457200" rtl="1" eaLnBrk="1" latinLnBrk="0" hangingPunct="1"/>
            <a:r>
              <a:rPr lang="ar-SA" sz="2000" b="1" dirty="0"/>
              <a:t>أمثلة من التعامل مع شبه الجزيرة الهندية ودول البلطيق</a:t>
            </a:r>
          </a:p>
        </p:txBody>
      </p:sp>
      <p:sp>
        <p:nvSpPr>
          <p:cNvPr id="16" name="Legende mit Pfeil nach links 15">
            <a:extLst>
              <a:ext uri="{FF2B5EF4-FFF2-40B4-BE49-F238E27FC236}">
                <a16:creationId xmlns:a16="http://schemas.microsoft.com/office/drawing/2014/main" id="{C41015F3-FE4A-BE4C-922B-2CB183029466}"/>
              </a:ext>
            </a:extLst>
          </p:cNvPr>
          <p:cNvSpPr/>
          <p:nvPr/>
        </p:nvSpPr>
        <p:spPr>
          <a:xfrm>
            <a:off x="10820249" y="247229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7" name="Textfeld 16">
            <a:extLst>
              <a:ext uri="{FF2B5EF4-FFF2-40B4-BE49-F238E27FC236}">
                <a16:creationId xmlns:a16="http://schemas.microsoft.com/office/drawing/2014/main" id="{6738AFB7-AB49-C741-88E0-95395AECEB11}"/>
              </a:ext>
            </a:extLst>
          </p:cNvPr>
          <p:cNvSpPr txBox="1"/>
          <p:nvPr/>
        </p:nvSpPr>
        <p:spPr>
          <a:xfrm>
            <a:off x="5286703" y="2732690"/>
            <a:ext cx="5240207" cy="400110"/>
          </a:xfrm>
          <a:prstGeom prst="rect">
            <a:avLst/>
          </a:prstGeom>
          <a:noFill/>
        </p:spPr>
        <p:txBody>
          <a:bodyPr wrap="square" rtlCol="0">
            <a:spAutoFit/>
          </a:bodyPr>
          <a:lstStyle/>
          <a:p>
            <a:pPr marL="0" algn="r" defTabSz="457200" rtl="1" eaLnBrk="1" latinLnBrk="0" hangingPunct="1"/>
            <a:r>
              <a:rPr lang="ar-SA" sz="2000" b="1" dirty="0"/>
              <a:t>مصداقية المؤسسات البحثية والمنظمات الدولية</a:t>
            </a:r>
          </a:p>
        </p:txBody>
      </p:sp>
      <p:sp>
        <p:nvSpPr>
          <p:cNvPr id="3" name="Untertitel 2">
            <a:extLst>
              <a:ext uri="{FF2B5EF4-FFF2-40B4-BE49-F238E27FC236}">
                <a16:creationId xmlns:a16="http://schemas.microsoft.com/office/drawing/2014/main" id="{09A3A741-A04C-CA84-13DF-00DEB7FB8DE7}"/>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93196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a:extLst>
              <a:ext uri="{FF2B5EF4-FFF2-40B4-BE49-F238E27FC236}">
                <a16:creationId xmlns:a16="http://schemas.microsoft.com/office/drawing/2014/main" id="{F1BB977B-80EC-9440-B77A-80DDEC72B941}"/>
              </a:ext>
            </a:extLst>
          </p:cNvPr>
          <p:cNvGraphicFramePr/>
          <p:nvPr>
            <p:extLst>
              <p:ext uri="{D42A27DB-BD31-4B8C-83A1-F6EECF244321}">
                <p14:modId xmlns:p14="http://schemas.microsoft.com/office/powerpoint/2010/main" val="1259754021"/>
              </p:ext>
            </p:extLst>
          </p:nvPr>
        </p:nvGraphicFramePr>
        <p:xfrm>
          <a:off x="2032000" y="719666"/>
          <a:ext cx="8128000" cy="5229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Gerade Verbindung 11">
            <a:extLst>
              <a:ext uri="{FF2B5EF4-FFF2-40B4-BE49-F238E27FC236}">
                <a16:creationId xmlns:a16="http://schemas.microsoft.com/office/drawing/2014/main" id="{14641FA8-90F3-434A-B07D-68E7360777A0}"/>
              </a:ext>
            </a:extLst>
          </p:cNvPr>
          <p:cNvCxnSpPr>
            <a:cxnSpLocks/>
          </p:cNvCxnSpPr>
          <p:nvPr/>
        </p:nvCxnSpPr>
        <p:spPr>
          <a:xfrm>
            <a:off x="3216165" y="3321268"/>
            <a:ext cx="1250731"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4571E98C-7945-E642-8F43-901E1283BDC7}"/>
              </a:ext>
            </a:extLst>
          </p:cNvPr>
          <p:cNvCxnSpPr>
            <a:cxnSpLocks/>
            <a:endCxn id="25" idx="1"/>
          </p:cNvCxnSpPr>
          <p:nvPr/>
        </p:nvCxnSpPr>
        <p:spPr>
          <a:xfrm>
            <a:off x="3195145" y="3289738"/>
            <a:ext cx="1287517" cy="1446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7949989F-65E3-4A41-939A-AB77C639C735}"/>
              </a:ext>
            </a:extLst>
          </p:cNvPr>
          <p:cNvCxnSpPr>
            <a:cxnSpLocks/>
            <a:endCxn id="26" idx="1"/>
          </p:cNvCxnSpPr>
          <p:nvPr/>
        </p:nvCxnSpPr>
        <p:spPr>
          <a:xfrm>
            <a:off x="3195145" y="3289738"/>
            <a:ext cx="1284013" cy="218352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DB64653F-3208-DD48-BE6F-9D0C4DE57D44}"/>
              </a:ext>
            </a:extLst>
          </p:cNvPr>
          <p:cNvSpPr txBox="1"/>
          <p:nvPr/>
        </p:nvSpPr>
        <p:spPr>
          <a:xfrm>
            <a:off x="4479158" y="3678290"/>
            <a:ext cx="1613338" cy="523220"/>
          </a:xfrm>
          <a:prstGeom prst="rect">
            <a:avLst/>
          </a:prstGeom>
          <a:solidFill>
            <a:schemeClr val="bg1">
              <a:lumMod val="95000"/>
            </a:schemeClr>
          </a:solidFill>
          <a:ln w="28575">
            <a:solidFill>
              <a:schemeClr val="accent2"/>
            </a:solidFill>
          </a:ln>
        </p:spPr>
        <p:txBody>
          <a:bodyPr wrap="square" rtlCol="0">
            <a:spAutoFit/>
          </a:bodyPr>
          <a:lstStyle/>
          <a:p>
            <a:pPr algn="ctr"/>
            <a:r>
              <a:rPr lang="ar-SA" sz="2800" b="1" dirty="0">
                <a:solidFill>
                  <a:schemeClr val="accent1"/>
                </a:solidFill>
              </a:rPr>
              <a:t>اليهودية</a:t>
            </a:r>
            <a:endParaRPr lang="de-DE" sz="2800" b="1" dirty="0">
              <a:solidFill>
                <a:schemeClr val="accent1"/>
              </a:solidFill>
            </a:endParaRPr>
          </a:p>
        </p:txBody>
      </p:sp>
      <p:sp>
        <p:nvSpPr>
          <p:cNvPr id="25" name="Textfeld 24">
            <a:extLst>
              <a:ext uri="{FF2B5EF4-FFF2-40B4-BE49-F238E27FC236}">
                <a16:creationId xmlns:a16="http://schemas.microsoft.com/office/drawing/2014/main" id="{0329EE2E-FD4C-B540-BB7F-F5735C91D90C}"/>
              </a:ext>
            </a:extLst>
          </p:cNvPr>
          <p:cNvSpPr txBox="1"/>
          <p:nvPr/>
        </p:nvSpPr>
        <p:spPr>
          <a:xfrm>
            <a:off x="4482662" y="4474449"/>
            <a:ext cx="1613338" cy="523220"/>
          </a:xfrm>
          <a:prstGeom prst="rect">
            <a:avLst/>
          </a:prstGeom>
          <a:solidFill>
            <a:schemeClr val="bg1">
              <a:lumMod val="95000"/>
            </a:schemeClr>
          </a:solidFill>
          <a:ln w="28575">
            <a:solidFill>
              <a:schemeClr val="accent2"/>
            </a:solidFill>
          </a:ln>
        </p:spPr>
        <p:txBody>
          <a:bodyPr wrap="square" rtlCol="0">
            <a:spAutoFit/>
          </a:bodyPr>
          <a:lstStyle/>
          <a:p>
            <a:pPr algn="ctr"/>
            <a:r>
              <a:rPr lang="ar-SA" sz="2800" b="1" dirty="0">
                <a:solidFill>
                  <a:schemeClr val="accent1"/>
                </a:solidFill>
              </a:rPr>
              <a:t>المسيحية</a:t>
            </a:r>
            <a:endParaRPr lang="de-DE" sz="2800" b="1" dirty="0">
              <a:solidFill>
                <a:schemeClr val="accent1"/>
              </a:solidFill>
            </a:endParaRPr>
          </a:p>
        </p:txBody>
      </p:sp>
      <p:sp>
        <p:nvSpPr>
          <p:cNvPr id="26" name="Textfeld 25">
            <a:extLst>
              <a:ext uri="{FF2B5EF4-FFF2-40B4-BE49-F238E27FC236}">
                <a16:creationId xmlns:a16="http://schemas.microsoft.com/office/drawing/2014/main" id="{E33AA9D9-80B7-7044-BB30-C4BF06C0E55F}"/>
              </a:ext>
            </a:extLst>
          </p:cNvPr>
          <p:cNvSpPr txBox="1"/>
          <p:nvPr/>
        </p:nvSpPr>
        <p:spPr>
          <a:xfrm>
            <a:off x="4479158" y="5211652"/>
            <a:ext cx="1613338" cy="523220"/>
          </a:xfrm>
          <a:prstGeom prst="rect">
            <a:avLst/>
          </a:prstGeom>
          <a:solidFill>
            <a:schemeClr val="bg1">
              <a:lumMod val="95000"/>
            </a:schemeClr>
          </a:solidFill>
          <a:ln w="28575">
            <a:solidFill>
              <a:schemeClr val="accent2"/>
            </a:solidFill>
          </a:ln>
        </p:spPr>
        <p:txBody>
          <a:bodyPr wrap="square" rtlCol="0">
            <a:spAutoFit/>
          </a:bodyPr>
          <a:lstStyle/>
          <a:p>
            <a:pPr algn="ctr"/>
            <a:r>
              <a:rPr lang="ar-SA" sz="2800" b="1" dirty="0">
                <a:solidFill>
                  <a:schemeClr val="accent1"/>
                </a:solidFill>
              </a:rPr>
              <a:t>الإسلام</a:t>
            </a:r>
            <a:endParaRPr lang="de-DE" sz="2800" b="1" dirty="0">
              <a:solidFill>
                <a:schemeClr val="accent1"/>
              </a:solidFill>
            </a:endParaRPr>
          </a:p>
        </p:txBody>
      </p:sp>
      <p:sp>
        <p:nvSpPr>
          <p:cNvPr id="32" name="Textfeld 31">
            <a:extLst>
              <a:ext uri="{FF2B5EF4-FFF2-40B4-BE49-F238E27FC236}">
                <a16:creationId xmlns:a16="http://schemas.microsoft.com/office/drawing/2014/main" id="{01A157CC-FA1E-2747-8FDC-3B5DADC9F8E9}"/>
              </a:ext>
            </a:extLst>
          </p:cNvPr>
          <p:cNvSpPr txBox="1"/>
          <p:nvPr/>
        </p:nvSpPr>
        <p:spPr>
          <a:xfrm>
            <a:off x="6099506" y="3773471"/>
            <a:ext cx="2329792" cy="369902"/>
          </a:xfrm>
          <a:prstGeom prst="rect">
            <a:avLst/>
          </a:prstGeom>
          <a:noFill/>
        </p:spPr>
        <p:txBody>
          <a:bodyPr wrap="square">
            <a:spAutoFit/>
          </a:bodyPr>
          <a:lstStyle/>
          <a:p>
            <a:pPr marL="0" defTabSz="457200" rtl="1" eaLnBrk="1" latinLnBrk="0" hangingPunct="1"/>
            <a:r>
              <a:rPr lang="ar-SA" sz="1800" b="1" dirty="0">
                <a:solidFill>
                  <a:schemeClr val="bg2">
                    <a:lumMod val="25000"/>
                  </a:schemeClr>
                </a:solidFill>
              </a:rPr>
              <a:t>قبل٣٢٠٠ عام</a:t>
            </a:r>
            <a:endParaRPr lang="de-DE" dirty="0"/>
          </a:p>
        </p:txBody>
      </p:sp>
      <p:sp>
        <p:nvSpPr>
          <p:cNvPr id="33" name="Textfeld 32">
            <a:extLst>
              <a:ext uri="{FF2B5EF4-FFF2-40B4-BE49-F238E27FC236}">
                <a16:creationId xmlns:a16="http://schemas.microsoft.com/office/drawing/2014/main" id="{C39866A6-3095-A54E-AC8E-04F56ED4C09C}"/>
              </a:ext>
            </a:extLst>
          </p:cNvPr>
          <p:cNvSpPr txBox="1"/>
          <p:nvPr/>
        </p:nvSpPr>
        <p:spPr>
          <a:xfrm>
            <a:off x="6104766" y="4567004"/>
            <a:ext cx="2329792" cy="369902"/>
          </a:xfrm>
          <a:prstGeom prst="rect">
            <a:avLst/>
          </a:prstGeom>
          <a:noFill/>
        </p:spPr>
        <p:txBody>
          <a:bodyPr wrap="square">
            <a:spAutoFit/>
          </a:bodyPr>
          <a:lstStyle/>
          <a:p>
            <a:pPr marL="0" defTabSz="457200" rtl="1" eaLnBrk="1" latinLnBrk="0" hangingPunct="1"/>
            <a:r>
              <a:rPr lang="ar-SA" sz="1800" b="1" dirty="0">
                <a:solidFill>
                  <a:schemeClr val="bg2">
                    <a:lumMod val="25000"/>
                  </a:schemeClr>
                </a:solidFill>
              </a:rPr>
              <a:t>قبل٢٠٠٠ عام</a:t>
            </a:r>
            <a:endParaRPr lang="de-DE" dirty="0"/>
          </a:p>
        </p:txBody>
      </p:sp>
      <p:sp>
        <p:nvSpPr>
          <p:cNvPr id="34" name="Textfeld 33">
            <a:extLst>
              <a:ext uri="{FF2B5EF4-FFF2-40B4-BE49-F238E27FC236}">
                <a16:creationId xmlns:a16="http://schemas.microsoft.com/office/drawing/2014/main" id="{160DD2B6-AA1F-C54B-8BF8-C42E8567BE91}"/>
              </a:ext>
            </a:extLst>
          </p:cNvPr>
          <p:cNvSpPr txBox="1"/>
          <p:nvPr/>
        </p:nvSpPr>
        <p:spPr>
          <a:xfrm>
            <a:off x="6092496" y="5270608"/>
            <a:ext cx="2329792" cy="369902"/>
          </a:xfrm>
          <a:prstGeom prst="rect">
            <a:avLst/>
          </a:prstGeom>
          <a:noFill/>
        </p:spPr>
        <p:txBody>
          <a:bodyPr wrap="square">
            <a:spAutoFit/>
          </a:bodyPr>
          <a:lstStyle/>
          <a:p>
            <a:pPr marL="0" defTabSz="457200" rtl="1" eaLnBrk="1" latinLnBrk="0" hangingPunct="1"/>
            <a:r>
              <a:rPr lang="ar-SA" sz="1800" b="1" dirty="0">
                <a:solidFill>
                  <a:schemeClr val="bg2">
                    <a:lumMod val="25000"/>
                  </a:schemeClr>
                </a:solidFill>
              </a:rPr>
              <a:t>قبل١٤٠٠ عام</a:t>
            </a:r>
            <a:endParaRPr lang="de-DE" dirty="0"/>
          </a:p>
        </p:txBody>
      </p:sp>
      <p:sp>
        <p:nvSpPr>
          <p:cNvPr id="7" name="Untertitel 2">
            <a:extLst>
              <a:ext uri="{FF2B5EF4-FFF2-40B4-BE49-F238E27FC236}">
                <a16:creationId xmlns:a16="http://schemas.microsoft.com/office/drawing/2014/main" id="{516AB72D-C869-7011-7692-C03D957D4271}"/>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84903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E4C224E-13A2-C045-A8E7-A267C2C514B6}"/>
              </a:ext>
            </a:extLst>
          </p:cNvPr>
          <p:cNvSpPr txBox="1">
            <a:spLocks/>
          </p:cNvSpPr>
          <p:nvPr/>
        </p:nvSpPr>
        <p:spPr>
          <a:xfrm>
            <a:off x="6944139" y="6258911"/>
            <a:ext cx="5132245" cy="432000"/>
          </a:xfrm>
          <a:prstGeom prst="rect">
            <a:avLst/>
          </a:prstGeom>
        </p:spPr>
        <p:txBody>
          <a:bodyPr vert="horz"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rtl="1">
              <a:lnSpc>
                <a:spcPct val="100000"/>
              </a:lnSpc>
            </a:pPr>
            <a:endParaRPr lang="de-DE" sz="1800" dirty="0">
              <a:ln>
                <a:solidFill>
                  <a:schemeClr val="bg2">
                    <a:lumMod val="90000"/>
                  </a:schemeClr>
                </a:solidFill>
              </a:ln>
              <a:cs typeface="+mn-cs"/>
            </a:endParaRPr>
          </a:p>
        </p:txBody>
      </p:sp>
      <p:sp>
        <p:nvSpPr>
          <p:cNvPr id="12" name="Gerade Verbindung 3">
            <a:extLst>
              <a:ext uri="{FF2B5EF4-FFF2-40B4-BE49-F238E27FC236}">
                <a16:creationId xmlns:a16="http://schemas.microsoft.com/office/drawing/2014/main" id="{6ACAB20C-F509-C14B-87B7-4B06090BAC48}"/>
              </a:ext>
            </a:extLst>
          </p:cNvPr>
          <p:cNvSpPr/>
          <p:nvPr/>
        </p:nvSpPr>
        <p:spPr>
          <a:xfrm>
            <a:off x="6063983" y="2952600"/>
            <a:ext cx="2885574" cy="430476"/>
          </a:xfrm>
          <a:custGeom>
            <a:avLst/>
            <a:gdLst/>
            <a:ahLst/>
            <a:cxnLst/>
            <a:rect l="0" t="0" r="0" b="0"/>
            <a:pathLst>
              <a:path>
                <a:moveTo>
                  <a:pt x="0" y="0"/>
                </a:moveTo>
                <a:lnTo>
                  <a:pt x="0" y="180966"/>
                </a:lnTo>
                <a:lnTo>
                  <a:pt x="2885574" y="180966"/>
                </a:lnTo>
                <a:lnTo>
                  <a:pt x="2885574" y="4304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15" name="Gerade Verbindung 4">
            <a:extLst>
              <a:ext uri="{FF2B5EF4-FFF2-40B4-BE49-F238E27FC236}">
                <a16:creationId xmlns:a16="http://schemas.microsoft.com/office/drawing/2014/main" id="{A096ED8E-31D0-6F42-9FA0-D0376B91E374}"/>
              </a:ext>
            </a:extLst>
          </p:cNvPr>
          <p:cNvSpPr/>
          <p:nvPr/>
        </p:nvSpPr>
        <p:spPr>
          <a:xfrm>
            <a:off x="3195086" y="2953526"/>
            <a:ext cx="2855087" cy="430476"/>
          </a:xfrm>
          <a:custGeom>
            <a:avLst/>
            <a:gdLst/>
            <a:ahLst/>
            <a:cxnLst/>
            <a:rect l="0" t="0" r="0" b="0"/>
            <a:pathLst>
              <a:path>
                <a:moveTo>
                  <a:pt x="2855087" y="0"/>
                </a:moveTo>
                <a:lnTo>
                  <a:pt x="2855087" y="180966"/>
                </a:lnTo>
                <a:lnTo>
                  <a:pt x="0" y="180966"/>
                </a:lnTo>
                <a:lnTo>
                  <a:pt x="0" y="4304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grpSp>
        <p:nvGrpSpPr>
          <p:cNvPr id="17" name="Gruppieren 16">
            <a:extLst>
              <a:ext uri="{FF2B5EF4-FFF2-40B4-BE49-F238E27FC236}">
                <a16:creationId xmlns:a16="http://schemas.microsoft.com/office/drawing/2014/main" id="{C97F25C3-BEDB-DA4F-85D7-ADB30D09AAF6}"/>
              </a:ext>
            </a:extLst>
          </p:cNvPr>
          <p:cNvGrpSpPr/>
          <p:nvPr/>
        </p:nvGrpSpPr>
        <p:grpSpPr>
          <a:xfrm>
            <a:off x="3785040" y="622744"/>
            <a:ext cx="4582507" cy="867289"/>
            <a:chOff x="1763027" y="435400"/>
            <a:chExt cx="4582507" cy="745739"/>
          </a:xfrm>
        </p:grpSpPr>
        <p:sp>
          <p:nvSpPr>
            <p:cNvPr id="30" name="Rechteck 29">
              <a:extLst>
                <a:ext uri="{FF2B5EF4-FFF2-40B4-BE49-F238E27FC236}">
                  <a16:creationId xmlns:a16="http://schemas.microsoft.com/office/drawing/2014/main" id="{0F2404C0-9F2E-E54F-80E6-483D271C399B}"/>
                </a:ext>
              </a:extLst>
            </p:cNvPr>
            <p:cNvSpPr/>
            <p:nvPr/>
          </p:nvSpPr>
          <p:spPr>
            <a:xfrm>
              <a:off x="1763027" y="435401"/>
              <a:ext cx="4582507" cy="7457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ADB7278C-67A1-AA40-913B-244211E15526}"/>
                </a:ext>
              </a:extLst>
            </p:cNvPr>
            <p:cNvSpPr txBox="1"/>
            <p:nvPr/>
          </p:nvSpPr>
          <p:spPr>
            <a:xfrm>
              <a:off x="1763027" y="435400"/>
              <a:ext cx="4582507" cy="74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3200" b="1" kern="1200" dirty="0">
                  <a:solidFill>
                    <a:schemeClr val="bg1"/>
                  </a:solidFill>
                </a:rPr>
                <a:t>السكان</a:t>
              </a:r>
              <a:endParaRPr lang="de-DE" sz="3200" kern="1200" dirty="0"/>
            </a:p>
          </p:txBody>
        </p:sp>
      </p:grpSp>
      <p:grpSp>
        <p:nvGrpSpPr>
          <p:cNvPr id="23" name="Gruppieren 22">
            <a:extLst>
              <a:ext uri="{FF2B5EF4-FFF2-40B4-BE49-F238E27FC236}">
                <a16:creationId xmlns:a16="http://schemas.microsoft.com/office/drawing/2014/main" id="{7C61882E-EE04-0E48-855A-E78FA9B7429B}"/>
              </a:ext>
            </a:extLst>
          </p:cNvPr>
          <p:cNvGrpSpPr/>
          <p:nvPr/>
        </p:nvGrpSpPr>
        <p:grpSpPr>
          <a:xfrm>
            <a:off x="4907855" y="1744703"/>
            <a:ext cx="2376289" cy="516046"/>
            <a:chOff x="5751710" y="2054021"/>
            <a:chExt cx="2376289" cy="516046"/>
          </a:xfrm>
        </p:grpSpPr>
        <p:sp>
          <p:nvSpPr>
            <p:cNvPr id="24" name="Rechteck 23">
              <a:extLst>
                <a:ext uri="{FF2B5EF4-FFF2-40B4-BE49-F238E27FC236}">
                  <a16:creationId xmlns:a16="http://schemas.microsoft.com/office/drawing/2014/main" id="{C26DEE2A-F916-EF4C-983B-3245943D583D}"/>
                </a:ext>
              </a:extLst>
            </p:cNvPr>
            <p:cNvSpPr/>
            <p:nvPr/>
          </p:nvSpPr>
          <p:spPr>
            <a:xfrm>
              <a:off x="5751710" y="2054021"/>
              <a:ext cx="2376289" cy="516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25" name="Textfeld 24">
              <a:extLst>
                <a:ext uri="{FF2B5EF4-FFF2-40B4-BE49-F238E27FC236}">
                  <a16:creationId xmlns:a16="http://schemas.microsoft.com/office/drawing/2014/main" id="{6AFF5D78-1F96-5A4B-ADD3-6BE4BEB60E5D}"/>
                </a:ext>
              </a:extLst>
            </p:cNvPr>
            <p:cNvSpPr txBox="1"/>
            <p:nvPr/>
          </p:nvSpPr>
          <p:spPr>
            <a:xfrm>
              <a:off x="5751710" y="2054021"/>
              <a:ext cx="2376289" cy="516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b="1" kern="1200" dirty="0">
                  <a:solidFill>
                    <a:schemeClr val="bg1"/>
                  </a:solidFill>
                </a:rPr>
                <a:t>قبل ٥٨٠٠ عام</a:t>
              </a:r>
              <a:endParaRPr lang="de-DE" sz="3600" b="1" kern="1200" dirty="0">
                <a:solidFill>
                  <a:schemeClr val="bg1"/>
                </a:solidFill>
              </a:endParaRPr>
            </a:p>
          </p:txBody>
        </p:sp>
      </p:grpSp>
      <p:sp>
        <p:nvSpPr>
          <p:cNvPr id="32" name="Textfeld 31">
            <a:extLst>
              <a:ext uri="{FF2B5EF4-FFF2-40B4-BE49-F238E27FC236}">
                <a16:creationId xmlns:a16="http://schemas.microsoft.com/office/drawing/2014/main" id="{11A91F7F-3514-2F43-85ED-1F224A837616}"/>
              </a:ext>
            </a:extLst>
          </p:cNvPr>
          <p:cNvSpPr txBox="1"/>
          <p:nvPr/>
        </p:nvSpPr>
        <p:spPr>
          <a:xfrm>
            <a:off x="4960884" y="2272924"/>
            <a:ext cx="2291730" cy="707886"/>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4000" b="1" dirty="0">
                <a:solidFill>
                  <a:schemeClr val="accent1"/>
                </a:solidFill>
              </a:rPr>
              <a:t>الكنعانيون</a:t>
            </a:r>
            <a:endParaRPr lang="de-DE" sz="4000" dirty="0">
              <a:solidFill>
                <a:schemeClr val="accent1"/>
              </a:solidFill>
            </a:endParaRPr>
          </a:p>
        </p:txBody>
      </p:sp>
      <p:sp>
        <p:nvSpPr>
          <p:cNvPr id="35" name="Textfeld 34">
            <a:extLst>
              <a:ext uri="{FF2B5EF4-FFF2-40B4-BE49-F238E27FC236}">
                <a16:creationId xmlns:a16="http://schemas.microsoft.com/office/drawing/2014/main" id="{68707314-F01D-0E49-941C-98A99531012C}"/>
              </a:ext>
            </a:extLst>
          </p:cNvPr>
          <p:cNvSpPr txBox="1"/>
          <p:nvPr/>
        </p:nvSpPr>
        <p:spPr>
          <a:xfrm>
            <a:off x="4960884" y="2991984"/>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العرب البائدة</a:t>
            </a:r>
            <a:endParaRPr lang="de-DE" dirty="0"/>
          </a:p>
        </p:txBody>
      </p:sp>
      <p:sp>
        <p:nvSpPr>
          <p:cNvPr id="37" name="Textfeld 36">
            <a:extLst>
              <a:ext uri="{FF2B5EF4-FFF2-40B4-BE49-F238E27FC236}">
                <a16:creationId xmlns:a16="http://schemas.microsoft.com/office/drawing/2014/main" id="{BC66C0A5-F3DB-2B4C-92C4-84CC60DD4748}"/>
              </a:ext>
            </a:extLst>
          </p:cNvPr>
          <p:cNvSpPr txBox="1"/>
          <p:nvPr/>
        </p:nvSpPr>
        <p:spPr>
          <a:xfrm>
            <a:off x="4960884" y="3771965"/>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الزراعة والصناعة</a:t>
            </a:r>
            <a:endParaRPr lang="de-DE" dirty="0"/>
          </a:p>
        </p:txBody>
      </p:sp>
      <p:sp>
        <p:nvSpPr>
          <p:cNvPr id="38" name="Textfeld 37">
            <a:extLst>
              <a:ext uri="{FF2B5EF4-FFF2-40B4-BE49-F238E27FC236}">
                <a16:creationId xmlns:a16="http://schemas.microsoft.com/office/drawing/2014/main" id="{32657637-0A36-CC47-A6B8-00A1060BC947}"/>
              </a:ext>
            </a:extLst>
          </p:cNvPr>
          <p:cNvSpPr txBox="1"/>
          <p:nvPr/>
        </p:nvSpPr>
        <p:spPr>
          <a:xfrm>
            <a:off x="4960884" y="3380047"/>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الغالبية السكانية</a:t>
            </a:r>
            <a:endParaRPr lang="de-DE" dirty="0"/>
          </a:p>
        </p:txBody>
      </p:sp>
      <p:cxnSp>
        <p:nvCxnSpPr>
          <p:cNvPr id="9" name="Gerade Verbindung 8">
            <a:extLst>
              <a:ext uri="{FF2B5EF4-FFF2-40B4-BE49-F238E27FC236}">
                <a16:creationId xmlns:a16="http://schemas.microsoft.com/office/drawing/2014/main" id="{F6AE9EA4-4964-6940-8E70-5AB1CCCC080A}"/>
              </a:ext>
            </a:extLst>
          </p:cNvPr>
          <p:cNvCxnSpPr>
            <a:cxnSpLocks/>
          </p:cNvCxnSpPr>
          <p:nvPr/>
        </p:nvCxnSpPr>
        <p:spPr>
          <a:xfrm>
            <a:off x="6096000" y="149246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Untertitel 2">
            <a:extLst>
              <a:ext uri="{FF2B5EF4-FFF2-40B4-BE49-F238E27FC236}">
                <a16:creationId xmlns:a16="http://schemas.microsoft.com/office/drawing/2014/main" id="{FB28EE86-A94E-276C-34E3-1983A66056AA}"/>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62387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a:extLst>
              <a:ext uri="{FF2B5EF4-FFF2-40B4-BE49-F238E27FC236}">
                <a16:creationId xmlns:a16="http://schemas.microsoft.com/office/drawing/2014/main" id="{43618788-6630-4C4B-9734-DD8673BF1C95}"/>
              </a:ext>
            </a:extLst>
          </p:cNvPr>
          <p:cNvSpPr txBox="1">
            <a:spLocks/>
          </p:cNvSpPr>
          <p:nvPr/>
        </p:nvSpPr>
        <p:spPr>
          <a:xfrm rot="5400000">
            <a:off x="5770105" y="-5236573"/>
            <a:ext cx="641280" cy="11553498"/>
          </a:xfrm>
          <a:prstGeom prst="rect">
            <a:avLst/>
          </a:prstGeom>
          <a:noFill/>
          <a:ln w="19050">
            <a:noFill/>
          </a:ln>
        </p:spPr>
        <p:txBody>
          <a:bodyPr vert="vert270" lIns="91440" tIns="0" rIns="91440" bIns="45720" rtlCol="0" anchor="ctr">
            <a:normAutofit lnSpcReduction="100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r>
              <a:rPr lang="ar-SA" sz="2800" b="1" dirty="0">
                <a:solidFill>
                  <a:schemeClr val="accent2">
                    <a:lumMod val="75000"/>
                  </a:schemeClr>
                </a:solidFill>
              </a:rPr>
              <a:t>  السكان</a:t>
            </a:r>
          </a:p>
        </p:txBody>
      </p:sp>
      <p:sp>
        <p:nvSpPr>
          <p:cNvPr id="3" name="Untertitel 2">
            <a:extLst>
              <a:ext uri="{FF2B5EF4-FFF2-40B4-BE49-F238E27FC236}">
                <a16:creationId xmlns:a16="http://schemas.microsoft.com/office/drawing/2014/main" id="{A81C4368-C09F-2648-8E5F-F458DF8C5301}"/>
              </a:ext>
            </a:extLst>
          </p:cNvPr>
          <p:cNvSpPr txBox="1">
            <a:spLocks/>
          </p:cNvSpPr>
          <p:nvPr/>
        </p:nvSpPr>
        <p:spPr>
          <a:xfrm>
            <a:off x="4078014" y="862348"/>
            <a:ext cx="7789480" cy="641280"/>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r>
              <a:rPr lang="ar-SA" b="1" dirty="0">
                <a:solidFill>
                  <a:schemeClr val="bg2">
                    <a:lumMod val="25000"/>
                  </a:schemeClr>
                </a:solidFill>
              </a:rPr>
              <a:t> الكنعانيون:٣٨٠٠ عام ق.م – العرب البائدة – الزراعة والصناعة – وجود سكاني غالب ومتواصل</a:t>
            </a:r>
          </a:p>
        </p:txBody>
      </p:sp>
      <p:pic>
        <p:nvPicPr>
          <p:cNvPr id="7" name="Grafik 6" descr="Ein Bild, das Karte enthält.&#10;&#10;Automatisch generierte Beschreibung">
            <a:extLst>
              <a:ext uri="{FF2B5EF4-FFF2-40B4-BE49-F238E27FC236}">
                <a16:creationId xmlns:a16="http://schemas.microsoft.com/office/drawing/2014/main" id="{0091DE34-09E2-5347-B462-498C898901F7}"/>
              </a:ext>
            </a:extLst>
          </p:cNvPr>
          <p:cNvPicPr>
            <a:picLocks noChangeAspect="1"/>
          </p:cNvPicPr>
          <p:nvPr/>
        </p:nvPicPr>
        <p:blipFill>
          <a:blip r:embed="rId2"/>
          <a:stretch>
            <a:fillRect/>
          </a:stretch>
        </p:blipFill>
        <p:spPr>
          <a:xfrm>
            <a:off x="313996" y="850306"/>
            <a:ext cx="3753508" cy="5072308"/>
          </a:xfrm>
          <a:prstGeom prst="rect">
            <a:avLst/>
          </a:prstGeom>
        </p:spPr>
      </p:pic>
      <p:sp>
        <p:nvSpPr>
          <p:cNvPr id="8" name="Untertitel 2">
            <a:extLst>
              <a:ext uri="{FF2B5EF4-FFF2-40B4-BE49-F238E27FC236}">
                <a16:creationId xmlns:a16="http://schemas.microsoft.com/office/drawing/2014/main" id="{701E7B82-CE2B-0241-B186-01C4BFAB2F1D}"/>
              </a:ext>
            </a:extLst>
          </p:cNvPr>
          <p:cNvSpPr txBox="1">
            <a:spLocks/>
          </p:cNvSpPr>
          <p:nvPr/>
        </p:nvSpPr>
        <p:spPr>
          <a:xfrm>
            <a:off x="4078014" y="1503628"/>
            <a:ext cx="7789480" cy="4418986"/>
          </a:xfrm>
          <a:prstGeom prst="rect">
            <a:avLst/>
          </a:prstGeom>
          <a:noFill/>
          <a:ln w="19050">
            <a:solidFill>
              <a:schemeClr val="tx2">
                <a:lumMod val="25000"/>
              </a:schemeClr>
            </a:solidFill>
          </a:ln>
        </p:spPr>
        <p:txBody>
          <a:bodyPr vert="horz" lIns="91440" tIns="0" rIns="91440" bIns="45720" rtlCol="0" anchor="t">
            <a:normAutofit fontScale="85000" lnSpcReduction="100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just" rtl="1"/>
            <a:r>
              <a:rPr lang="ar-SA" sz="2400" dirty="0">
                <a:solidFill>
                  <a:schemeClr val="bg2">
                    <a:lumMod val="25000"/>
                  </a:schemeClr>
                </a:solidFill>
              </a:rPr>
              <a:t>يعود ذكر الكنعانيين في وثائق تاريخية إلى ما قبل ٦٠٠٠ عام، في عام ٣٨٠٠ ق.م، وقبل ميلاد إبراهيم عليه السلام عام ١٩٠٠ ق.م. (وفق رواية التوراة) وهم من نسل سام بن نوح عليه السلام، وممن يصنفون تاريخيا باسم "العرب البائدة" مثل أقوام عاد وثمود. </a:t>
            </a:r>
          </a:p>
          <a:p>
            <a:pPr algn="just" rtl="1"/>
            <a:r>
              <a:rPr lang="ar-SA" sz="2400" dirty="0">
                <a:solidFill>
                  <a:schemeClr val="bg2">
                    <a:lumMod val="25000"/>
                  </a:schemeClr>
                </a:solidFill>
              </a:rPr>
              <a:t>أصح ما يقال في معنى كلمة "كنعان" أنهم سكان الأرض المنخفضة أو أنها كلمة مشتقة من كناجي وكانت تعني "اللون الأرجواني" بلغة البابليين. ويرجح أنها تعني لون الأرض الزراعية الخصبة، فقد نشأت على أيدي الكنعانيين الزراعة لأول مرة، كما اشتهروا بصناعة الزجاج.</a:t>
            </a:r>
          </a:p>
          <a:p>
            <a:pPr algn="just" rtl="1"/>
            <a:r>
              <a:rPr lang="ar-SA" sz="2400" dirty="0">
                <a:solidFill>
                  <a:schemeClr val="bg2">
                    <a:lumMod val="25000"/>
                  </a:schemeClr>
                </a:solidFill>
              </a:rPr>
              <a:t>ورد ذكر الكنعانيين كثيرا في نصوص التوراة والإنجيل، وأن وجودهم بفلسطين سبق ولادة إبراهيم عليه السلام وهجرته إليها، كما في سفر يوشع وسفر أشعيا، وكان ذلك في عهد الملك اليبوسي الكنعاني "ملكي صادق" وبقيت لهم الغالبية السكانية، وتعرضوا للغزوات الخارجية كالفرعونية والحثّية بشكل متواصل، وتجددت سلطتهم السياسية مرارا، وكان من أكبر امتداداتها الجغرافية  </a:t>
            </a:r>
            <a:endParaRPr lang="ar-SA" sz="2800" dirty="0">
              <a:solidFill>
                <a:schemeClr val="bg2">
                  <a:lumMod val="25000"/>
                </a:schemeClr>
              </a:solidFill>
            </a:endParaRPr>
          </a:p>
        </p:txBody>
      </p:sp>
      <p:sp>
        <p:nvSpPr>
          <p:cNvPr id="6" name="Untertitel 2">
            <a:extLst>
              <a:ext uri="{FF2B5EF4-FFF2-40B4-BE49-F238E27FC236}">
                <a16:creationId xmlns:a16="http://schemas.microsoft.com/office/drawing/2014/main" id="{211B2DA5-A763-C07F-DAE4-1604C2AB4588}"/>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50485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erade Verbindung 3">
            <a:extLst>
              <a:ext uri="{FF2B5EF4-FFF2-40B4-BE49-F238E27FC236}">
                <a16:creationId xmlns:a16="http://schemas.microsoft.com/office/drawing/2014/main" id="{6ACAB20C-F509-C14B-87B7-4B06090BAC48}"/>
              </a:ext>
            </a:extLst>
          </p:cNvPr>
          <p:cNvSpPr/>
          <p:nvPr/>
        </p:nvSpPr>
        <p:spPr>
          <a:xfrm>
            <a:off x="6063983" y="2952600"/>
            <a:ext cx="2885574" cy="430476"/>
          </a:xfrm>
          <a:custGeom>
            <a:avLst/>
            <a:gdLst/>
            <a:ahLst/>
            <a:cxnLst/>
            <a:rect l="0" t="0" r="0" b="0"/>
            <a:pathLst>
              <a:path>
                <a:moveTo>
                  <a:pt x="0" y="0"/>
                </a:moveTo>
                <a:lnTo>
                  <a:pt x="0" y="180966"/>
                </a:lnTo>
                <a:lnTo>
                  <a:pt x="2885574" y="180966"/>
                </a:lnTo>
                <a:lnTo>
                  <a:pt x="2885574" y="4304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15" name="Gerade Verbindung 4">
            <a:extLst>
              <a:ext uri="{FF2B5EF4-FFF2-40B4-BE49-F238E27FC236}">
                <a16:creationId xmlns:a16="http://schemas.microsoft.com/office/drawing/2014/main" id="{A096ED8E-31D0-6F42-9FA0-D0376B91E374}"/>
              </a:ext>
            </a:extLst>
          </p:cNvPr>
          <p:cNvSpPr/>
          <p:nvPr/>
        </p:nvSpPr>
        <p:spPr>
          <a:xfrm>
            <a:off x="3195086" y="2953526"/>
            <a:ext cx="2855087" cy="430476"/>
          </a:xfrm>
          <a:custGeom>
            <a:avLst/>
            <a:gdLst/>
            <a:ahLst/>
            <a:cxnLst/>
            <a:rect l="0" t="0" r="0" b="0"/>
            <a:pathLst>
              <a:path>
                <a:moveTo>
                  <a:pt x="2855087" y="0"/>
                </a:moveTo>
                <a:lnTo>
                  <a:pt x="2855087" y="180966"/>
                </a:lnTo>
                <a:lnTo>
                  <a:pt x="0" y="180966"/>
                </a:lnTo>
                <a:lnTo>
                  <a:pt x="0" y="4304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algn="r" defTabSz="457200" rtl="1" eaLnBrk="1" latinLnBrk="0" hangingPunct="1"/>
            <a:endParaRPr lang="de-DE"/>
          </a:p>
        </p:txBody>
      </p:sp>
      <p:grpSp>
        <p:nvGrpSpPr>
          <p:cNvPr id="17" name="Gruppieren 16">
            <a:extLst>
              <a:ext uri="{FF2B5EF4-FFF2-40B4-BE49-F238E27FC236}">
                <a16:creationId xmlns:a16="http://schemas.microsoft.com/office/drawing/2014/main" id="{C97F25C3-BEDB-DA4F-85D7-ADB30D09AAF6}"/>
              </a:ext>
            </a:extLst>
          </p:cNvPr>
          <p:cNvGrpSpPr/>
          <p:nvPr/>
        </p:nvGrpSpPr>
        <p:grpSpPr>
          <a:xfrm>
            <a:off x="3785040" y="622744"/>
            <a:ext cx="4582507" cy="867289"/>
            <a:chOff x="1763027" y="435400"/>
            <a:chExt cx="4582507" cy="745739"/>
          </a:xfrm>
        </p:grpSpPr>
        <p:sp>
          <p:nvSpPr>
            <p:cNvPr id="30" name="Rechteck 29">
              <a:extLst>
                <a:ext uri="{FF2B5EF4-FFF2-40B4-BE49-F238E27FC236}">
                  <a16:creationId xmlns:a16="http://schemas.microsoft.com/office/drawing/2014/main" id="{0F2404C0-9F2E-E54F-80E6-483D271C399B}"/>
                </a:ext>
              </a:extLst>
            </p:cNvPr>
            <p:cNvSpPr/>
            <p:nvPr/>
          </p:nvSpPr>
          <p:spPr>
            <a:xfrm>
              <a:off x="1763027" y="435401"/>
              <a:ext cx="4582507" cy="7457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ADB7278C-67A1-AA40-913B-244211E15526}"/>
                </a:ext>
              </a:extLst>
            </p:cNvPr>
            <p:cNvSpPr txBox="1"/>
            <p:nvPr/>
          </p:nvSpPr>
          <p:spPr>
            <a:xfrm>
              <a:off x="1763027" y="435400"/>
              <a:ext cx="4582507" cy="74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1600" b="1" kern="1200" baseline="30000" dirty="0">
                  <a:solidFill>
                    <a:schemeClr val="bg1"/>
                  </a:solidFill>
                </a:rPr>
                <a:t>(تابع)</a:t>
              </a:r>
              <a:r>
                <a:rPr lang="ar-SA" sz="3200" b="1" kern="1200" dirty="0">
                  <a:solidFill>
                    <a:schemeClr val="bg1"/>
                  </a:solidFill>
                </a:rPr>
                <a:t> السكان</a:t>
              </a:r>
              <a:endParaRPr lang="de-DE" sz="3200" kern="1200" dirty="0"/>
            </a:p>
          </p:txBody>
        </p:sp>
      </p:grpSp>
      <p:grpSp>
        <p:nvGrpSpPr>
          <p:cNvPr id="22" name="Gruppieren 21">
            <a:extLst>
              <a:ext uri="{FF2B5EF4-FFF2-40B4-BE49-F238E27FC236}">
                <a16:creationId xmlns:a16="http://schemas.microsoft.com/office/drawing/2014/main" id="{81B782D5-A12F-614D-85DC-17409DD0CF59}"/>
              </a:ext>
            </a:extLst>
          </p:cNvPr>
          <p:cNvGrpSpPr/>
          <p:nvPr/>
        </p:nvGrpSpPr>
        <p:grpSpPr>
          <a:xfrm>
            <a:off x="7734348" y="3265757"/>
            <a:ext cx="2376290" cy="516046"/>
            <a:chOff x="2865350" y="2064537"/>
            <a:chExt cx="2376291" cy="516046"/>
          </a:xfrm>
        </p:grpSpPr>
        <p:sp>
          <p:nvSpPr>
            <p:cNvPr id="26" name="Rechteck 25">
              <a:extLst>
                <a:ext uri="{FF2B5EF4-FFF2-40B4-BE49-F238E27FC236}">
                  <a16:creationId xmlns:a16="http://schemas.microsoft.com/office/drawing/2014/main" id="{A217C0BE-184F-CD4D-A6FD-0BBAEF5843E3}"/>
                </a:ext>
              </a:extLst>
            </p:cNvPr>
            <p:cNvSpPr/>
            <p:nvPr/>
          </p:nvSpPr>
          <p:spPr>
            <a:xfrm>
              <a:off x="2865352" y="2064537"/>
              <a:ext cx="2376289" cy="516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27" name="Textfeld 26">
              <a:extLst>
                <a:ext uri="{FF2B5EF4-FFF2-40B4-BE49-F238E27FC236}">
                  <a16:creationId xmlns:a16="http://schemas.microsoft.com/office/drawing/2014/main" id="{B0703EF5-BF47-0549-8280-78A94E96E6E1}"/>
                </a:ext>
              </a:extLst>
            </p:cNvPr>
            <p:cNvSpPr txBox="1"/>
            <p:nvPr/>
          </p:nvSpPr>
          <p:spPr>
            <a:xfrm>
              <a:off x="2865350" y="2064537"/>
              <a:ext cx="2376291" cy="516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b="1" kern="1200" dirty="0">
                  <a:solidFill>
                    <a:schemeClr val="bg1"/>
                  </a:solidFill>
                </a:rPr>
                <a:t>قبل ٥٠٠٠ عام</a:t>
              </a:r>
              <a:endParaRPr lang="de-DE" sz="3600" kern="1200" dirty="0">
                <a:solidFill>
                  <a:schemeClr val="bg1"/>
                </a:solidFill>
              </a:endParaRPr>
            </a:p>
          </p:txBody>
        </p:sp>
      </p:grpSp>
      <p:grpSp>
        <p:nvGrpSpPr>
          <p:cNvPr id="23" name="Gruppieren 22">
            <a:extLst>
              <a:ext uri="{FF2B5EF4-FFF2-40B4-BE49-F238E27FC236}">
                <a16:creationId xmlns:a16="http://schemas.microsoft.com/office/drawing/2014/main" id="{7C61882E-EE04-0E48-855A-E78FA9B7429B}"/>
              </a:ext>
            </a:extLst>
          </p:cNvPr>
          <p:cNvGrpSpPr/>
          <p:nvPr/>
        </p:nvGrpSpPr>
        <p:grpSpPr>
          <a:xfrm>
            <a:off x="4907855" y="1744703"/>
            <a:ext cx="2376289" cy="516046"/>
            <a:chOff x="5751710" y="2054021"/>
            <a:chExt cx="2376289" cy="516046"/>
          </a:xfrm>
        </p:grpSpPr>
        <p:sp>
          <p:nvSpPr>
            <p:cNvPr id="24" name="Rechteck 23">
              <a:extLst>
                <a:ext uri="{FF2B5EF4-FFF2-40B4-BE49-F238E27FC236}">
                  <a16:creationId xmlns:a16="http://schemas.microsoft.com/office/drawing/2014/main" id="{C26DEE2A-F916-EF4C-983B-3245943D583D}"/>
                </a:ext>
              </a:extLst>
            </p:cNvPr>
            <p:cNvSpPr/>
            <p:nvPr/>
          </p:nvSpPr>
          <p:spPr>
            <a:xfrm>
              <a:off x="5751710" y="2054021"/>
              <a:ext cx="2376289" cy="516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25" name="Textfeld 24">
              <a:extLst>
                <a:ext uri="{FF2B5EF4-FFF2-40B4-BE49-F238E27FC236}">
                  <a16:creationId xmlns:a16="http://schemas.microsoft.com/office/drawing/2014/main" id="{6AFF5D78-1F96-5A4B-ADD3-6BE4BEB60E5D}"/>
                </a:ext>
              </a:extLst>
            </p:cNvPr>
            <p:cNvSpPr txBox="1"/>
            <p:nvPr/>
          </p:nvSpPr>
          <p:spPr>
            <a:xfrm>
              <a:off x="5751710" y="2054021"/>
              <a:ext cx="2376289" cy="516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b="1" kern="1200" dirty="0">
                  <a:solidFill>
                    <a:schemeClr val="bg1"/>
                  </a:solidFill>
                </a:rPr>
                <a:t>قبل ٥٨٠٠ عام</a:t>
              </a:r>
              <a:endParaRPr lang="de-DE" sz="3600" b="1" kern="1200" dirty="0">
                <a:solidFill>
                  <a:schemeClr val="bg1"/>
                </a:solidFill>
              </a:endParaRPr>
            </a:p>
          </p:txBody>
        </p:sp>
      </p:grpSp>
      <p:sp>
        <p:nvSpPr>
          <p:cNvPr id="32" name="Textfeld 31">
            <a:extLst>
              <a:ext uri="{FF2B5EF4-FFF2-40B4-BE49-F238E27FC236}">
                <a16:creationId xmlns:a16="http://schemas.microsoft.com/office/drawing/2014/main" id="{11A91F7F-3514-2F43-85ED-1F224A837616}"/>
              </a:ext>
            </a:extLst>
          </p:cNvPr>
          <p:cNvSpPr txBox="1"/>
          <p:nvPr/>
        </p:nvSpPr>
        <p:spPr>
          <a:xfrm>
            <a:off x="4960884" y="2272924"/>
            <a:ext cx="2291730" cy="707886"/>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4000" b="1" dirty="0">
                <a:solidFill>
                  <a:schemeClr val="accent1"/>
                </a:solidFill>
              </a:rPr>
              <a:t>الكنعانيون</a:t>
            </a:r>
            <a:endParaRPr lang="de-DE" sz="4000" dirty="0">
              <a:solidFill>
                <a:schemeClr val="accent1"/>
              </a:solidFill>
            </a:endParaRPr>
          </a:p>
        </p:txBody>
      </p:sp>
      <p:sp>
        <p:nvSpPr>
          <p:cNvPr id="33" name="Textfeld 32">
            <a:extLst>
              <a:ext uri="{FF2B5EF4-FFF2-40B4-BE49-F238E27FC236}">
                <a16:creationId xmlns:a16="http://schemas.microsoft.com/office/drawing/2014/main" id="{41B327C6-AC99-8A4E-98F4-75B530B474F4}"/>
              </a:ext>
            </a:extLst>
          </p:cNvPr>
          <p:cNvSpPr txBox="1"/>
          <p:nvPr/>
        </p:nvSpPr>
        <p:spPr>
          <a:xfrm>
            <a:off x="7734348" y="3781803"/>
            <a:ext cx="2376289" cy="646331"/>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3600" b="1" dirty="0">
                <a:solidFill>
                  <a:schemeClr val="accent1"/>
                </a:solidFill>
              </a:rPr>
              <a:t>الفينيقيون</a:t>
            </a:r>
            <a:endParaRPr lang="de-DE" sz="3600" dirty="0">
              <a:solidFill>
                <a:schemeClr val="accent1"/>
              </a:solidFill>
            </a:endParaRPr>
          </a:p>
        </p:txBody>
      </p:sp>
      <p:sp>
        <p:nvSpPr>
          <p:cNvPr id="35" name="Textfeld 34">
            <a:extLst>
              <a:ext uri="{FF2B5EF4-FFF2-40B4-BE49-F238E27FC236}">
                <a16:creationId xmlns:a16="http://schemas.microsoft.com/office/drawing/2014/main" id="{68707314-F01D-0E49-941C-98A99531012C}"/>
              </a:ext>
            </a:extLst>
          </p:cNvPr>
          <p:cNvSpPr txBox="1"/>
          <p:nvPr/>
        </p:nvSpPr>
        <p:spPr>
          <a:xfrm>
            <a:off x="4960884" y="2991984"/>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العرب البائدة</a:t>
            </a:r>
            <a:endParaRPr lang="de-DE" dirty="0"/>
          </a:p>
        </p:txBody>
      </p:sp>
      <p:sp>
        <p:nvSpPr>
          <p:cNvPr id="37" name="Textfeld 36">
            <a:extLst>
              <a:ext uri="{FF2B5EF4-FFF2-40B4-BE49-F238E27FC236}">
                <a16:creationId xmlns:a16="http://schemas.microsoft.com/office/drawing/2014/main" id="{BC66C0A5-F3DB-2B4C-92C4-84CC60DD4748}"/>
              </a:ext>
            </a:extLst>
          </p:cNvPr>
          <p:cNvSpPr txBox="1"/>
          <p:nvPr/>
        </p:nvSpPr>
        <p:spPr>
          <a:xfrm>
            <a:off x="4960884" y="3771965"/>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الزراعة والصناعة</a:t>
            </a:r>
            <a:endParaRPr lang="de-DE" dirty="0"/>
          </a:p>
        </p:txBody>
      </p:sp>
      <p:sp>
        <p:nvSpPr>
          <p:cNvPr id="38" name="Textfeld 37">
            <a:extLst>
              <a:ext uri="{FF2B5EF4-FFF2-40B4-BE49-F238E27FC236}">
                <a16:creationId xmlns:a16="http://schemas.microsoft.com/office/drawing/2014/main" id="{32657637-0A36-CC47-A6B8-00A1060BC947}"/>
              </a:ext>
            </a:extLst>
          </p:cNvPr>
          <p:cNvSpPr txBox="1"/>
          <p:nvPr/>
        </p:nvSpPr>
        <p:spPr>
          <a:xfrm>
            <a:off x="4960884" y="3380047"/>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الغالبية السكانية</a:t>
            </a:r>
            <a:endParaRPr lang="de-DE" dirty="0"/>
          </a:p>
        </p:txBody>
      </p:sp>
      <p:sp>
        <p:nvSpPr>
          <p:cNvPr id="39" name="Textfeld 38">
            <a:extLst>
              <a:ext uri="{FF2B5EF4-FFF2-40B4-BE49-F238E27FC236}">
                <a16:creationId xmlns:a16="http://schemas.microsoft.com/office/drawing/2014/main" id="{0688E0E2-1A2C-B44B-AB91-75E63C28113F}"/>
              </a:ext>
            </a:extLst>
          </p:cNvPr>
          <p:cNvSpPr txBox="1"/>
          <p:nvPr/>
        </p:nvSpPr>
        <p:spPr>
          <a:xfrm>
            <a:off x="7734347" y="4457750"/>
            <a:ext cx="2376287"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التجارة والبواخر</a:t>
            </a:r>
            <a:endParaRPr lang="de-DE" dirty="0"/>
          </a:p>
        </p:txBody>
      </p:sp>
      <p:sp>
        <p:nvSpPr>
          <p:cNvPr id="40" name="Textfeld 39">
            <a:extLst>
              <a:ext uri="{FF2B5EF4-FFF2-40B4-BE49-F238E27FC236}">
                <a16:creationId xmlns:a16="http://schemas.microsoft.com/office/drawing/2014/main" id="{104E2EB5-7457-1746-B4CB-21BD3784866B}"/>
              </a:ext>
            </a:extLst>
          </p:cNvPr>
          <p:cNvSpPr txBox="1"/>
          <p:nvPr/>
        </p:nvSpPr>
        <p:spPr>
          <a:xfrm>
            <a:off x="7761413" y="4856477"/>
            <a:ext cx="2376287"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المتوسط بحيرة فينيقية</a:t>
            </a:r>
            <a:endParaRPr lang="de-DE" dirty="0"/>
          </a:p>
        </p:txBody>
      </p:sp>
      <p:sp>
        <p:nvSpPr>
          <p:cNvPr id="42" name="Pfeil nach unten 41">
            <a:extLst>
              <a:ext uri="{FF2B5EF4-FFF2-40B4-BE49-F238E27FC236}">
                <a16:creationId xmlns:a16="http://schemas.microsoft.com/office/drawing/2014/main" id="{5726FEC8-0446-EF44-B23C-AD83B31CD8C6}"/>
              </a:ext>
            </a:extLst>
          </p:cNvPr>
          <p:cNvSpPr/>
          <p:nvPr/>
        </p:nvSpPr>
        <p:spPr>
          <a:xfrm>
            <a:off x="6050173" y="1496759"/>
            <a:ext cx="45827"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2" name="Untertitel 2">
            <a:extLst>
              <a:ext uri="{FF2B5EF4-FFF2-40B4-BE49-F238E27FC236}">
                <a16:creationId xmlns:a16="http://schemas.microsoft.com/office/drawing/2014/main" id="{2CEAD3D9-FF66-AEE4-58D8-B164053BF0FD}"/>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grpSp>
        <p:nvGrpSpPr>
          <p:cNvPr id="3" name="Gruppieren 2">
            <a:extLst>
              <a:ext uri="{FF2B5EF4-FFF2-40B4-BE49-F238E27FC236}">
                <a16:creationId xmlns:a16="http://schemas.microsoft.com/office/drawing/2014/main" id="{6248ECBA-0575-3ACB-FC7B-E1665F591E34}"/>
              </a:ext>
            </a:extLst>
          </p:cNvPr>
          <p:cNvGrpSpPr/>
          <p:nvPr/>
        </p:nvGrpSpPr>
        <p:grpSpPr>
          <a:xfrm>
            <a:off x="2034005" y="3250619"/>
            <a:ext cx="2376289" cy="516046"/>
            <a:chOff x="11048" y="2054021"/>
            <a:chExt cx="2376289" cy="516046"/>
          </a:xfrm>
        </p:grpSpPr>
        <p:sp>
          <p:nvSpPr>
            <p:cNvPr id="4" name="Rechteck 3">
              <a:extLst>
                <a:ext uri="{FF2B5EF4-FFF2-40B4-BE49-F238E27FC236}">
                  <a16:creationId xmlns:a16="http://schemas.microsoft.com/office/drawing/2014/main" id="{30085120-4A64-C4A2-7003-190A4C5228C9}"/>
                </a:ext>
              </a:extLst>
            </p:cNvPr>
            <p:cNvSpPr/>
            <p:nvPr/>
          </p:nvSpPr>
          <p:spPr>
            <a:xfrm>
              <a:off x="11048" y="2054021"/>
              <a:ext cx="2376289" cy="516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5" name="Textfeld 4">
              <a:extLst>
                <a:ext uri="{FF2B5EF4-FFF2-40B4-BE49-F238E27FC236}">
                  <a16:creationId xmlns:a16="http://schemas.microsoft.com/office/drawing/2014/main" id="{23170623-A7D9-6021-1133-DFDAD766D734}"/>
                </a:ext>
              </a:extLst>
            </p:cNvPr>
            <p:cNvSpPr txBox="1"/>
            <p:nvPr/>
          </p:nvSpPr>
          <p:spPr>
            <a:xfrm>
              <a:off x="11048" y="2054021"/>
              <a:ext cx="2376289" cy="516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b="1" kern="1200" dirty="0"/>
                <a:t>قبل ٥٠٠٠ عام</a:t>
              </a:r>
              <a:endParaRPr lang="de-DE" sz="2400" b="1" kern="1200" dirty="0"/>
            </a:p>
          </p:txBody>
        </p:sp>
      </p:grpSp>
      <p:sp>
        <p:nvSpPr>
          <p:cNvPr id="6" name="Textfeld 5">
            <a:extLst>
              <a:ext uri="{FF2B5EF4-FFF2-40B4-BE49-F238E27FC236}">
                <a16:creationId xmlns:a16="http://schemas.microsoft.com/office/drawing/2014/main" id="{57BF274F-465A-CC3E-CF1E-8F0E091AFBA3}"/>
              </a:ext>
            </a:extLst>
          </p:cNvPr>
          <p:cNvSpPr txBox="1"/>
          <p:nvPr/>
        </p:nvSpPr>
        <p:spPr>
          <a:xfrm>
            <a:off x="2034004" y="3766665"/>
            <a:ext cx="2376289" cy="646331"/>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3600" b="1" dirty="0">
                <a:solidFill>
                  <a:schemeClr val="accent1"/>
                </a:solidFill>
              </a:rPr>
              <a:t>اليبوسيون</a:t>
            </a:r>
            <a:endParaRPr lang="de-DE" sz="3600" dirty="0">
              <a:solidFill>
                <a:schemeClr val="accent1"/>
              </a:solidFill>
            </a:endParaRPr>
          </a:p>
        </p:txBody>
      </p:sp>
      <p:sp>
        <p:nvSpPr>
          <p:cNvPr id="7" name="Textfeld 6">
            <a:extLst>
              <a:ext uri="{FF2B5EF4-FFF2-40B4-BE49-F238E27FC236}">
                <a16:creationId xmlns:a16="http://schemas.microsoft.com/office/drawing/2014/main" id="{28740420-8920-085B-19F9-B480A06CDEEA}"/>
              </a:ext>
            </a:extLst>
          </p:cNvPr>
          <p:cNvSpPr txBox="1"/>
          <p:nvPr/>
        </p:nvSpPr>
        <p:spPr>
          <a:xfrm>
            <a:off x="2034002" y="4412996"/>
            <a:ext cx="2376289"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يبوس = القدس</a:t>
            </a:r>
            <a:endParaRPr lang="de-DE" dirty="0"/>
          </a:p>
        </p:txBody>
      </p:sp>
      <p:sp>
        <p:nvSpPr>
          <p:cNvPr id="8" name="Textfeld 7">
            <a:extLst>
              <a:ext uri="{FF2B5EF4-FFF2-40B4-BE49-F238E27FC236}">
                <a16:creationId xmlns:a16="http://schemas.microsoft.com/office/drawing/2014/main" id="{158CE636-AF87-EA5C-A750-9FDEC91CAA4F}"/>
              </a:ext>
            </a:extLst>
          </p:cNvPr>
          <p:cNvSpPr txBox="1"/>
          <p:nvPr/>
        </p:nvSpPr>
        <p:spPr>
          <a:xfrm>
            <a:off x="2034002" y="4819479"/>
            <a:ext cx="2376289"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ملكي صادق</a:t>
            </a:r>
            <a:endParaRPr lang="de-DE" dirty="0"/>
          </a:p>
        </p:txBody>
      </p:sp>
    </p:spTree>
    <p:extLst>
      <p:ext uri="{BB962C8B-B14F-4D97-AF65-F5344CB8AC3E}">
        <p14:creationId xmlns:p14="http://schemas.microsoft.com/office/powerpoint/2010/main" val="317623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a:extLst>
              <a:ext uri="{FF2B5EF4-FFF2-40B4-BE49-F238E27FC236}">
                <a16:creationId xmlns:a16="http://schemas.microsoft.com/office/drawing/2014/main" id="{43618788-6630-4C4B-9734-DD8673BF1C95}"/>
              </a:ext>
            </a:extLst>
          </p:cNvPr>
          <p:cNvSpPr txBox="1">
            <a:spLocks/>
          </p:cNvSpPr>
          <p:nvPr/>
        </p:nvSpPr>
        <p:spPr>
          <a:xfrm rot="5400000">
            <a:off x="5775360" y="-5231318"/>
            <a:ext cx="641280" cy="11542988"/>
          </a:xfrm>
          <a:prstGeom prst="rect">
            <a:avLst/>
          </a:prstGeom>
          <a:noFill/>
          <a:ln w="19050">
            <a:noFill/>
          </a:ln>
        </p:spPr>
        <p:txBody>
          <a:bodyPr vert="vert270" lIns="91440" tIns="0" rIns="91440" bIns="45720" rtlCol="0" anchor="ctr">
            <a:normAutofit lnSpcReduction="100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r>
              <a:rPr lang="ar-SA" sz="2800" b="1" dirty="0">
                <a:solidFill>
                  <a:schemeClr val="accent2">
                    <a:lumMod val="75000"/>
                  </a:schemeClr>
                </a:solidFill>
              </a:rPr>
              <a:t>  السكان</a:t>
            </a:r>
          </a:p>
        </p:txBody>
      </p:sp>
      <p:sp>
        <p:nvSpPr>
          <p:cNvPr id="3" name="Untertitel 2">
            <a:extLst>
              <a:ext uri="{FF2B5EF4-FFF2-40B4-BE49-F238E27FC236}">
                <a16:creationId xmlns:a16="http://schemas.microsoft.com/office/drawing/2014/main" id="{A81C4368-C09F-2648-8E5F-F458DF8C5301}"/>
              </a:ext>
            </a:extLst>
          </p:cNvPr>
          <p:cNvSpPr txBox="1">
            <a:spLocks/>
          </p:cNvSpPr>
          <p:nvPr/>
        </p:nvSpPr>
        <p:spPr>
          <a:xfrm>
            <a:off x="4801918" y="862348"/>
            <a:ext cx="7065575" cy="641280"/>
          </a:xfrm>
          <a:prstGeom prst="rect">
            <a:avLst/>
          </a:prstGeom>
          <a:noFill/>
          <a:ln w="19050">
            <a:solidFill>
              <a:schemeClr val="tx2">
                <a:lumMod val="25000"/>
              </a:schemeClr>
            </a:solidFill>
          </a:ln>
        </p:spPr>
        <p:txBody>
          <a:bodyPr vert="horz" lIns="91440" tIns="0" rIns="91440" bIns="45720" rtlCol="0" anchor="t">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r>
              <a:rPr lang="ar-SA" sz="2800" b="1" dirty="0">
                <a:solidFill>
                  <a:schemeClr val="bg2">
                    <a:lumMod val="25000"/>
                  </a:schemeClr>
                </a:solidFill>
              </a:rPr>
              <a:t> الفينيقيون: </a:t>
            </a:r>
            <a:r>
              <a:rPr lang="ar-SA" sz="2000" b="1" dirty="0">
                <a:solidFill>
                  <a:schemeClr val="bg2">
                    <a:lumMod val="25000"/>
                  </a:schemeClr>
                </a:solidFill>
              </a:rPr>
              <a:t>٣٠٠٠ عام قبل الميلاد – من أصول كنعانية – حول المتوسط</a:t>
            </a:r>
            <a:endParaRPr lang="ar-SA" sz="2800" b="1" dirty="0">
              <a:solidFill>
                <a:schemeClr val="bg2">
                  <a:lumMod val="25000"/>
                </a:schemeClr>
              </a:solidFill>
            </a:endParaRPr>
          </a:p>
        </p:txBody>
      </p:sp>
      <p:sp>
        <p:nvSpPr>
          <p:cNvPr id="19" name="Untertitel 2">
            <a:extLst>
              <a:ext uri="{FF2B5EF4-FFF2-40B4-BE49-F238E27FC236}">
                <a16:creationId xmlns:a16="http://schemas.microsoft.com/office/drawing/2014/main" id="{993004E3-7BC7-5D45-91A3-52BAB90B2128}"/>
              </a:ext>
            </a:extLst>
          </p:cNvPr>
          <p:cNvSpPr txBox="1">
            <a:spLocks/>
          </p:cNvSpPr>
          <p:nvPr/>
        </p:nvSpPr>
        <p:spPr>
          <a:xfrm>
            <a:off x="324505" y="1503628"/>
            <a:ext cx="4478723" cy="4520116"/>
          </a:xfrm>
          <a:prstGeom prst="rect">
            <a:avLst/>
          </a:prstGeom>
          <a:noFill/>
          <a:ln w="19050">
            <a:solidFill>
              <a:schemeClr val="tx2">
                <a:lumMod val="25000"/>
              </a:schemeClr>
            </a:solidFill>
          </a:ln>
        </p:spPr>
        <p:txBody>
          <a:bodyPr vert="horz" lIns="91440" tIns="0" rIns="91440" bIns="45720" rtlCol="0" anchor="t">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r>
              <a:rPr lang="ar-SA" sz="2800" b="1" dirty="0">
                <a:solidFill>
                  <a:schemeClr val="bg2">
                    <a:lumMod val="25000"/>
                  </a:schemeClr>
                </a:solidFill>
              </a:rPr>
              <a:t> </a:t>
            </a:r>
          </a:p>
        </p:txBody>
      </p:sp>
      <p:pic>
        <p:nvPicPr>
          <p:cNvPr id="7" name="Grafik 6" descr="Ein Bild, das Karte enthält.&#10;&#10;Automatisch generierte Beschreibung">
            <a:extLst>
              <a:ext uri="{FF2B5EF4-FFF2-40B4-BE49-F238E27FC236}">
                <a16:creationId xmlns:a16="http://schemas.microsoft.com/office/drawing/2014/main" id="{12E96760-79BA-C944-8EB0-31D599F5310B}"/>
              </a:ext>
            </a:extLst>
          </p:cNvPr>
          <p:cNvPicPr>
            <a:picLocks noChangeAspect="1"/>
          </p:cNvPicPr>
          <p:nvPr/>
        </p:nvPicPr>
        <p:blipFill>
          <a:blip r:embed="rId2"/>
          <a:stretch>
            <a:fillRect/>
          </a:stretch>
        </p:blipFill>
        <p:spPr>
          <a:xfrm>
            <a:off x="324505" y="289421"/>
            <a:ext cx="4478723" cy="3983421"/>
          </a:xfrm>
          <a:prstGeom prst="rect">
            <a:avLst/>
          </a:prstGeom>
        </p:spPr>
      </p:pic>
      <p:sp>
        <p:nvSpPr>
          <p:cNvPr id="15" name="Untertitel 2">
            <a:extLst>
              <a:ext uri="{FF2B5EF4-FFF2-40B4-BE49-F238E27FC236}">
                <a16:creationId xmlns:a16="http://schemas.microsoft.com/office/drawing/2014/main" id="{BF98FE8D-F158-F843-8BF8-FF4DF1498111}"/>
              </a:ext>
            </a:extLst>
          </p:cNvPr>
          <p:cNvSpPr txBox="1">
            <a:spLocks/>
          </p:cNvSpPr>
          <p:nvPr/>
        </p:nvSpPr>
        <p:spPr>
          <a:xfrm>
            <a:off x="4801919" y="1503628"/>
            <a:ext cx="7065575" cy="4492024"/>
          </a:xfrm>
          <a:prstGeom prst="rect">
            <a:avLst/>
          </a:prstGeom>
          <a:noFill/>
          <a:ln w="19050">
            <a:noFill/>
          </a:ln>
        </p:spPr>
        <p:txBody>
          <a:bodyPr vert="horz" lIns="91440" tIns="0" rIns="91440" bIns="45720" rtlCol="0" anchor="t">
            <a:no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just" rtl="1">
              <a:lnSpc>
                <a:spcPct val="200000"/>
              </a:lnSpc>
            </a:pPr>
            <a:r>
              <a:rPr lang="ar-SA" b="1" dirty="0">
                <a:solidFill>
                  <a:schemeClr val="bg2">
                    <a:lumMod val="25000"/>
                  </a:schemeClr>
                </a:solidFill>
              </a:rPr>
              <a:t>قبل ٥ آلاف عام، أي قبل ميلاد المسيح عليه السلام بثلاثة آلاف عام بدأت هجرة مجموعات بشرية عرفت بالفينيقيين، وهم من أصول كنعانية من أولاد سام بن نوح، بدؤوا بالهجرة من منطقة الخليج العربي باتجاه البحر الأبيض المتوسط، وعملوا في التجارة والصناعة، ونشأت الدولة الفينيقية حوالى عام ٢٥٠٠ ق.م، وازدهرت حضاريا وامتدت صناعيا وتجاريا، فبلغت ذروة امتدادها في الألفية الأولى قبل الميلاد، ما بين طنجة وقرطاجة وسردينيا وكريت والسواحل الشرقية للمتوسط حيث نشأت في المنطقة الجغرافية الساحلية السورية واللبنانية والفلسطينية والتركية وصار البحر الأبيض المتوسط يوصف بالبحيرة الفينيقية، وتعرض الفينيقيون للهجمات المقدونية والآشورية والرومانية.</a:t>
            </a:r>
            <a:endParaRPr lang="ar-SA" sz="2000" b="1" dirty="0">
              <a:solidFill>
                <a:schemeClr val="bg2">
                  <a:lumMod val="25000"/>
                </a:schemeClr>
              </a:solidFill>
            </a:endParaRPr>
          </a:p>
        </p:txBody>
      </p:sp>
      <p:pic>
        <p:nvPicPr>
          <p:cNvPr id="9" name="Grafik 8" descr="Ein Bild, das Karte enthält.&#10;&#10;Automatisch generierte Beschreibung">
            <a:extLst>
              <a:ext uri="{FF2B5EF4-FFF2-40B4-BE49-F238E27FC236}">
                <a16:creationId xmlns:a16="http://schemas.microsoft.com/office/drawing/2014/main" id="{E8BF7701-BB66-C34A-AC6C-E7C9530A6E43}"/>
              </a:ext>
            </a:extLst>
          </p:cNvPr>
          <p:cNvPicPr>
            <a:picLocks noChangeAspect="1"/>
          </p:cNvPicPr>
          <p:nvPr/>
        </p:nvPicPr>
        <p:blipFill>
          <a:blip r:embed="rId3"/>
          <a:stretch>
            <a:fillRect/>
          </a:stretch>
        </p:blipFill>
        <p:spPr>
          <a:xfrm>
            <a:off x="304801" y="4058958"/>
            <a:ext cx="4498428" cy="1964786"/>
          </a:xfrm>
          <a:prstGeom prst="rect">
            <a:avLst/>
          </a:prstGeom>
        </p:spPr>
      </p:pic>
      <p:sp>
        <p:nvSpPr>
          <p:cNvPr id="6" name="Untertitel 2">
            <a:extLst>
              <a:ext uri="{FF2B5EF4-FFF2-40B4-BE49-F238E27FC236}">
                <a16:creationId xmlns:a16="http://schemas.microsoft.com/office/drawing/2014/main" id="{CAEA61F2-3A82-E1D4-83FD-535AC80C3404}"/>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145429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erade Verbindung 3">
            <a:extLst>
              <a:ext uri="{FF2B5EF4-FFF2-40B4-BE49-F238E27FC236}">
                <a16:creationId xmlns:a16="http://schemas.microsoft.com/office/drawing/2014/main" id="{6ACAB20C-F509-C14B-87B7-4B06090BAC48}"/>
              </a:ext>
            </a:extLst>
          </p:cNvPr>
          <p:cNvSpPr/>
          <p:nvPr/>
        </p:nvSpPr>
        <p:spPr>
          <a:xfrm>
            <a:off x="6063983" y="2952600"/>
            <a:ext cx="2885574" cy="430476"/>
          </a:xfrm>
          <a:custGeom>
            <a:avLst/>
            <a:gdLst/>
            <a:ahLst/>
            <a:cxnLst/>
            <a:rect l="0" t="0" r="0" b="0"/>
            <a:pathLst>
              <a:path>
                <a:moveTo>
                  <a:pt x="0" y="0"/>
                </a:moveTo>
                <a:lnTo>
                  <a:pt x="0" y="180966"/>
                </a:lnTo>
                <a:lnTo>
                  <a:pt x="2885574" y="180966"/>
                </a:lnTo>
                <a:lnTo>
                  <a:pt x="2885574" y="4304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15" name="Gerade Verbindung 4">
            <a:extLst>
              <a:ext uri="{FF2B5EF4-FFF2-40B4-BE49-F238E27FC236}">
                <a16:creationId xmlns:a16="http://schemas.microsoft.com/office/drawing/2014/main" id="{A096ED8E-31D0-6F42-9FA0-D0376B91E374}"/>
              </a:ext>
            </a:extLst>
          </p:cNvPr>
          <p:cNvSpPr/>
          <p:nvPr/>
        </p:nvSpPr>
        <p:spPr>
          <a:xfrm>
            <a:off x="3195086" y="2953526"/>
            <a:ext cx="2855087" cy="430476"/>
          </a:xfrm>
          <a:custGeom>
            <a:avLst/>
            <a:gdLst/>
            <a:ahLst/>
            <a:cxnLst/>
            <a:rect l="0" t="0" r="0" b="0"/>
            <a:pathLst>
              <a:path>
                <a:moveTo>
                  <a:pt x="2855087" y="0"/>
                </a:moveTo>
                <a:lnTo>
                  <a:pt x="2855087" y="180966"/>
                </a:lnTo>
                <a:lnTo>
                  <a:pt x="0" y="180966"/>
                </a:lnTo>
                <a:lnTo>
                  <a:pt x="0" y="4304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grpSp>
        <p:nvGrpSpPr>
          <p:cNvPr id="17" name="Gruppieren 16">
            <a:extLst>
              <a:ext uri="{FF2B5EF4-FFF2-40B4-BE49-F238E27FC236}">
                <a16:creationId xmlns:a16="http://schemas.microsoft.com/office/drawing/2014/main" id="{C97F25C3-BEDB-DA4F-85D7-ADB30D09AAF6}"/>
              </a:ext>
            </a:extLst>
          </p:cNvPr>
          <p:cNvGrpSpPr/>
          <p:nvPr/>
        </p:nvGrpSpPr>
        <p:grpSpPr>
          <a:xfrm>
            <a:off x="3785040" y="622744"/>
            <a:ext cx="4582507" cy="867289"/>
            <a:chOff x="1763027" y="435400"/>
            <a:chExt cx="4582507" cy="745739"/>
          </a:xfrm>
        </p:grpSpPr>
        <p:sp>
          <p:nvSpPr>
            <p:cNvPr id="30" name="Rechteck 29">
              <a:extLst>
                <a:ext uri="{FF2B5EF4-FFF2-40B4-BE49-F238E27FC236}">
                  <a16:creationId xmlns:a16="http://schemas.microsoft.com/office/drawing/2014/main" id="{0F2404C0-9F2E-E54F-80E6-483D271C399B}"/>
                </a:ext>
              </a:extLst>
            </p:cNvPr>
            <p:cNvSpPr/>
            <p:nvPr/>
          </p:nvSpPr>
          <p:spPr>
            <a:xfrm>
              <a:off x="1763027" y="435401"/>
              <a:ext cx="4582507" cy="7457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ADB7278C-67A1-AA40-913B-244211E15526}"/>
                </a:ext>
              </a:extLst>
            </p:cNvPr>
            <p:cNvSpPr txBox="1"/>
            <p:nvPr/>
          </p:nvSpPr>
          <p:spPr>
            <a:xfrm>
              <a:off x="1763027" y="435400"/>
              <a:ext cx="4582507" cy="74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1600" b="1" kern="1200" baseline="30000" dirty="0">
                  <a:solidFill>
                    <a:schemeClr val="bg1"/>
                  </a:solidFill>
                </a:rPr>
                <a:t>(تابع)</a:t>
              </a:r>
              <a:r>
                <a:rPr lang="ar-SA" sz="3200" b="1" kern="1200" dirty="0">
                  <a:solidFill>
                    <a:schemeClr val="bg1"/>
                  </a:solidFill>
                </a:rPr>
                <a:t> السكان</a:t>
              </a:r>
              <a:endParaRPr lang="de-DE" sz="3200" kern="1200" dirty="0"/>
            </a:p>
          </p:txBody>
        </p:sp>
      </p:grpSp>
      <p:grpSp>
        <p:nvGrpSpPr>
          <p:cNvPr id="18" name="Gruppieren 17">
            <a:extLst>
              <a:ext uri="{FF2B5EF4-FFF2-40B4-BE49-F238E27FC236}">
                <a16:creationId xmlns:a16="http://schemas.microsoft.com/office/drawing/2014/main" id="{70F9DB02-2C24-D541-9E68-6AD4DFAAF7B3}"/>
              </a:ext>
            </a:extLst>
          </p:cNvPr>
          <p:cNvGrpSpPr/>
          <p:nvPr/>
        </p:nvGrpSpPr>
        <p:grpSpPr>
          <a:xfrm>
            <a:off x="2034005" y="3250619"/>
            <a:ext cx="2376289" cy="516046"/>
            <a:chOff x="11048" y="2054021"/>
            <a:chExt cx="2376289" cy="516046"/>
          </a:xfrm>
        </p:grpSpPr>
        <p:sp>
          <p:nvSpPr>
            <p:cNvPr id="28" name="Rechteck 27">
              <a:extLst>
                <a:ext uri="{FF2B5EF4-FFF2-40B4-BE49-F238E27FC236}">
                  <a16:creationId xmlns:a16="http://schemas.microsoft.com/office/drawing/2014/main" id="{48920519-6FEE-A246-B7FF-24F8A3CFF4AB}"/>
                </a:ext>
              </a:extLst>
            </p:cNvPr>
            <p:cNvSpPr/>
            <p:nvPr/>
          </p:nvSpPr>
          <p:spPr>
            <a:xfrm>
              <a:off x="11048" y="2054021"/>
              <a:ext cx="2376289" cy="516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29" name="Textfeld 28">
              <a:extLst>
                <a:ext uri="{FF2B5EF4-FFF2-40B4-BE49-F238E27FC236}">
                  <a16:creationId xmlns:a16="http://schemas.microsoft.com/office/drawing/2014/main" id="{98FFB535-77FA-5D4F-8610-5798D2171857}"/>
                </a:ext>
              </a:extLst>
            </p:cNvPr>
            <p:cNvSpPr txBox="1"/>
            <p:nvPr/>
          </p:nvSpPr>
          <p:spPr>
            <a:xfrm>
              <a:off x="11048" y="2054021"/>
              <a:ext cx="2376289" cy="516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b="1" kern="1200" dirty="0"/>
                <a:t>قبل ٥٠٠٠ عام</a:t>
              </a:r>
              <a:endParaRPr lang="de-DE" sz="2400" b="1" kern="1200" dirty="0"/>
            </a:p>
          </p:txBody>
        </p:sp>
      </p:grpSp>
      <p:grpSp>
        <p:nvGrpSpPr>
          <p:cNvPr id="22" name="Gruppieren 21">
            <a:extLst>
              <a:ext uri="{FF2B5EF4-FFF2-40B4-BE49-F238E27FC236}">
                <a16:creationId xmlns:a16="http://schemas.microsoft.com/office/drawing/2014/main" id="{81B782D5-A12F-614D-85DC-17409DD0CF59}"/>
              </a:ext>
            </a:extLst>
          </p:cNvPr>
          <p:cNvGrpSpPr/>
          <p:nvPr/>
        </p:nvGrpSpPr>
        <p:grpSpPr>
          <a:xfrm>
            <a:off x="7734348" y="3265757"/>
            <a:ext cx="2376290" cy="516046"/>
            <a:chOff x="2865350" y="2064537"/>
            <a:chExt cx="2376291" cy="516046"/>
          </a:xfrm>
        </p:grpSpPr>
        <p:sp>
          <p:nvSpPr>
            <p:cNvPr id="26" name="Rechteck 25">
              <a:extLst>
                <a:ext uri="{FF2B5EF4-FFF2-40B4-BE49-F238E27FC236}">
                  <a16:creationId xmlns:a16="http://schemas.microsoft.com/office/drawing/2014/main" id="{A217C0BE-184F-CD4D-A6FD-0BBAEF5843E3}"/>
                </a:ext>
              </a:extLst>
            </p:cNvPr>
            <p:cNvSpPr/>
            <p:nvPr/>
          </p:nvSpPr>
          <p:spPr>
            <a:xfrm>
              <a:off x="2865352" y="2064537"/>
              <a:ext cx="2376289" cy="516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27" name="Textfeld 26">
              <a:extLst>
                <a:ext uri="{FF2B5EF4-FFF2-40B4-BE49-F238E27FC236}">
                  <a16:creationId xmlns:a16="http://schemas.microsoft.com/office/drawing/2014/main" id="{B0703EF5-BF47-0549-8280-78A94E96E6E1}"/>
                </a:ext>
              </a:extLst>
            </p:cNvPr>
            <p:cNvSpPr txBox="1"/>
            <p:nvPr/>
          </p:nvSpPr>
          <p:spPr>
            <a:xfrm>
              <a:off x="2865350" y="2064537"/>
              <a:ext cx="2376291" cy="516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b="1" kern="1200" dirty="0">
                  <a:solidFill>
                    <a:schemeClr val="bg1"/>
                  </a:solidFill>
                </a:rPr>
                <a:t>قبل ٥٠٠٠ عام</a:t>
              </a:r>
              <a:endParaRPr lang="de-DE" sz="3600" kern="1200" dirty="0">
                <a:solidFill>
                  <a:schemeClr val="bg1"/>
                </a:solidFill>
              </a:endParaRPr>
            </a:p>
          </p:txBody>
        </p:sp>
      </p:grpSp>
      <p:grpSp>
        <p:nvGrpSpPr>
          <p:cNvPr id="23" name="Gruppieren 22">
            <a:extLst>
              <a:ext uri="{FF2B5EF4-FFF2-40B4-BE49-F238E27FC236}">
                <a16:creationId xmlns:a16="http://schemas.microsoft.com/office/drawing/2014/main" id="{7C61882E-EE04-0E48-855A-E78FA9B7429B}"/>
              </a:ext>
            </a:extLst>
          </p:cNvPr>
          <p:cNvGrpSpPr/>
          <p:nvPr/>
        </p:nvGrpSpPr>
        <p:grpSpPr>
          <a:xfrm>
            <a:off x="4907855" y="1744703"/>
            <a:ext cx="2376289" cy="516046"/>
            <a:chOff x="5751710" y="2054021"/>
            <a:chExt cx="2376289" cy="516046"/>
          </a:xfrm>
        </p:grpSpPr>
        <p:sp>
          <p:nvSpPr>
            <p:cNvPr id="24" name="Rechteck 23">
              <a:extLst>
                <a:ext uri="{FF2B5EF4-FFF2-40B4-BE49-F238E27FC236}">
                  <a16:creationId xmlns:a16="http://schemas.microsoft.com/office/drawing/2014/main" id="{C26DEE2A-F916-EF4C-983B-3245943D583D}"/>
                </a:ext>
              </a:extLst>
            </p:cNvPr>
            <p:cNvSpPr/>
            <p:nvPr/>
          </p:nvSpPr>
          <p:spPr>
            <a:xfrm>
              <a:off x="5751710" y="2054021"/>
              <a:ext cx="2376289" cy="5160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25" name="Textfeld 24">
              <a:extLst>
                <a:ext uri="{FF2B5EF4-FFF2-40B4-BE49-F238E27FC236}">
                  <a16:creationId xmlns:a16="http://schemas.microsoft.com/office/drawing/2014/main" id="{6AFF5D78-1F96-5A4B-ADD3-6BE4BEB60E5D}"/>
                </a:ext>
              </a:extLst>
            </p:cNvPr>
            <p:cNvSpPr txBox="1"/>
            <p:nvPr/>
          </p:nvSpPr>
          <p:spPr>
            <a:xfrm>
              <a:off x="5751710" y="2054021"/>
              <a:ext cx="2376289" cy="516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b="1" kern="1200" dirty="0">
                  <a:solidFill>
                    <a:schemeClr val="bg1"/>
                  </a:solidFill>
                </a:rPr>
                <a:t>قبل ٥٨٠٠ عام</a:t>
              </a:r>
              <a:endParaRPr lang="de-DE" sz="3600" b="1" kern="1200" dirty="0">
                <a:solidFill>
                  <a:schemeClr val="bg1"/>
                </a:solidFill>
              </a:endParaRPr>
            </a:p>
          </p:txBody>
        </p:sp>
      </p:grpSp>
      <p:sp>
        <p:nvSpPr>
          <p:cNvPr id="32" name="Textfeld 31">
            <a:extLst>
              <a:ext uri="{FF2B5EF4-FFF2-40B4-BE49-F238E27FC236}">
                <a16:creationId xmlns:a16="http://schemas.microsoft.com/office/drawing/2014/main" id="{11A91F7F-3514-2F43-85ED-1F224A837616}"/>
              </a:ext>
            </a:extLst>
          </p:cNvPr>
          <p:cNvSpPr txBox="1"/>
          <p:nvPr/>
        </p:nvSpPr>
        <p:spPr>
          <a:xfrm>
            <a:off x="4960884" y="2272924"/>
            <a:ext cx="2291730" cy="707886"/>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4000" b="1" dirty="0">
                <a:solidFill>
                  <a:schemeClr val="accent1"/>
                </a:solidFill>
              </a:rPr>
              <a:t>الكنعانيون</a:t>
            </a:r>
            <a:endParaRPr lang="de-DE" sz="4000" dirty="0">
              <a:solidFill>
                <a:schemeClr val="accent1"/>
              </a:solidFill>
            </a:endParaRPr>
          </a:p>
        </p:txBody>
      </p:sp>
      <p:sp>
        <p:nvSpPr>
          <p:cNvPr id="33" name="Textfeld 32">
            <a:extLst>
              <a:ext uri="{FF2B5EF4-FFF2-40B4-BE49-F238E27FC236}">
                <a16:creationId xmlns:a16="http://schemas.microsoft.com/office/drawing/2014/main" id="{41B327C6-AC99-8A4E-98F4-75B530B474F4}"/>
              </a:ext>
            </a:extLst>
          </p:cNvPr>
          <p:cNvSpPr txBox="1"/>
          <p:nvPr/>
        </p:nvSpPr>
        <p:spPr>
          <a:xfrm>
            <a:off x="7734348" y="3781803"/>
            <a:ext cx="2376289" cy="646331"/>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3600" b="1" dirty="0">
                <a:solidFill>
                  <a:schemeClr val="accent1"/>
                </a:solidFill>
              </a:rPr>
              <a:t>الفينيقيون</a:t>
            </a:r>
            <a:endParaRPr lang="de-DE" sz="3600" dirty="0">
              <a:solidFill>
                <a:schemeClr val="accent1"/>
              </a:solidFill>
            </a:endParaRPr>
          </a:p>
        </p:txBody>
      </p:sp>
      <p:sp>
        <p:nvSpPr>
          <p:cNvPr id="34" name="Textfeld 33">
            <a:extLst>
              <a:ext uri="{FF2B5EF4-FFF2-40B4-BE49-F238E27FC236}">
                <a16:creationId xmlns:a16="http://schemas.microsoft.com/office/drawing/2014/main" id="{20C783B0-8067-8E4D-9C59-E336E5018264}"/>
              </a:ext>
            </a:extLst>
          </p:cNvPr>
          <p:cNvSpPr txBox="1"/>
          <p:nvPr/>
        </p:nvSpPr>
        <p:spPr>
          <a:xfrm>
            <a:off x="2034004" y="3766665"/>
            <a:ext cx="2376289" cy="646331"/>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3600" b="1" dirty="0">
                <a:solidFill>
                  <a:schemeClr val="accent1"/>
                </a:solidFill>
              </a:rPr>
              <a:t>اليبوسيون</a:t>
            </a:r>
            <a:endParaRPr lang="de-DE" sz="3600" dirty="0">
              <a:solidFill>
                <a:schemeClr val="accent1"/>
              </a:solidFill>
            </a:endParaRPr>
          </a:p>
        </p:txBody>
      </p:sp>
      <p:sp>
        <p:nvSpPr>
          <p:cNvPr id="35" name="Textfeld 34">
            <a:extLst>
              <a:ext uri="{FF2B5EF4-FFF2-40B4-BE49-F238E27FC236}">
                <a16:creationId xmlns:a16="http://schemas.microsoft.com/office/drawing/2014/main" id="{68707314-F01D-0E49-941C-98A99531012C}"/>
              </a:ext>
            </a:extLst>
          </p:cNvPr>
          <p:cNvSpPr txBox="1"/>
          <p:nvPr/>
        </p:nvSpPr>
        <p:spPr>
          <a:xfrm>
            <a:off x="4960884" y="2991984"/>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العرب البائدة</a:t>
            </a:r>
            <a:endParaRPr lang="de-DE" dirty="0"/>
          </a:p>
        </p:txBody>
      </p:sp>
      <p:sp>
        <p:nvSpPr>
          <p:cNvPr id="36" name="Textfeld 35">
            <a:extLst>
              <a:ext uri="{FF2B5EF4-FFF2-40B4-BE49-F238E27FC236}">
                <a16:creationId xmlns:a16="http://schemas.microsoft.com/office/drawing/2014/main" id="{536D3EB9-FD4F-6142-973A-0F567CC7CB89}"/>
              </a:ext>
            </a:extLst>
          </p:cNvPr>
          <p:cNvSpPr txBox="1"/>
          <p:nvPr/>
        </p:nvSpPr>
        <p:spPr>
          <a:xfrm>
            <a:off x="2034002" y="4412996"/>
            <a:ext cx="2376289"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يبوس = القدس</a:t>
            </a:r>
            <a:endParaRPr lang="de-DE" dirty="0"/>
          </a:p>
        </p:txBody>
      </p:sp>
      <p:sp>
        <p:nvSpPr>
          <p:cNvPr id="37" name="Textfeld 36">
            <a:extLst>
              <a:ext uri="{FF2B5EF4-FFF2-40B4-BE49-F238E27FC236}">
                <a16:creationId xmlns:a16="http://schemas.microsoft.com/office/drawing/2014/main" id="{BC66C0A5-F3DB-2B4C-92C4-84CC60DD4748}"/>
              </a:ext>
            </a:extLst>
          </p:cNvPr>
          <p:cNvSpPr txBox="1"/>
          <p:nvPr/>
        </p:nvSpPr>
        <p:spPr>
          <a:xfrm>
            <a:off x="4960884" y="3771965"/>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الزراعة والصناعة</a:t>
            </a:r>
            <a:endParaRPr lang="de-DE" dirty="0"/>
          </a:p>
        </p:txBody>
      </p:sp>
      <p:sp>
        <p:nvSpPr>
          <p:cNvPr id="38" name="Textfeld 37">
            <a:extLst>
              <a:ext uri="{FF2B5EF4-FFF2-40B4-BE49-F238E27FC236}">
                <a16:creationId xmlns:a16="http://schemas.microsoft.com/office/drawing/2014/main" id="{32657637-0A36-CC47-A6B8-00A1060BC947}"/>
              </a:ext>
            </a:extLst>
          </p:cNvPr>
          <p:cNvSpPr txBox="1"/>
          <p:nvPr/>
        </p:nvSpPr>
        <p:spPr>
          <a:xfrm>
            <a:off x="4960884" y="3380047"/>
            <a:ext cx="2291730"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الغالبية السكانية</a:t>
            </a:r>
            <a:endParaRPr lang="de-DE" dirty="0"/>
          </a:p>
        </p:txBody>
      </p:sp>
      <p:sp>
        <p:nvSpPr>
          <p:cNvPr id="39" name="Textfeld 38">
            <a:extLst>
              <a:ext uri="{FF2B5EF4-FFF2-40B4-BE49-F238E27FC236}">
                <a16:creationId xmlns:a16="http://schemas.microsoft.com/office/drawing/2014/main" id="{0688E0E2-1A2C-B44B-AB91-75E63C28113F}"/>
              </a:ext>
            </a:extLst>
          </p:cNvPr>
          <p:cNvSpPr txBox="1"/>
          <p:nvPr/>
        </p:nvSpPr>
        <p:spPr>
          <a:xfrm>
            <a:off x="7734347" y="4457750"/>
            <a:ext cx="2376287"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التجارة والبواخر</a:t>
            </a:r>
            <a:endParaRPr lang="de-DE" dirty="0"/>
          </a:p>
        </p:txBody>
      </p:sp>
      <p:sp>
        <p:nvSpPr>
          <p:cNvPr id="40" name="Textfeld 39">
            <a:extLst>
              <a:ext uri="{FF2B5EF4-FFF2-40B4-BE49-F238E27FC236}">
                <a16:creationId xmlns:a16="http://schemas.microsoft.com/office/drawing/2014/main" id="{104E2EB5-7457-1746-B4CB-21BD3784866B}"/>
              </a:ext>
            </a:extLst>
          </p:cNvPr>
          <p:cNvSpPr txBox="1"/>
          <p:nvPr/>
        </p:nvSpPr>
        <p:spPr>
          <a:xfrm>
            <a:off x="7761413" y="4856477"/>
            <a:ext cx="2376287"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المتوسط بحيرة فينيقية</a:t>
            </a:r>
            <a:endParaRPr lang="de-DE" dirty="0"/>
          </a:p>
        </p:txBody>
      </p:sp>
      <p:sp>
        <p:nvSpPr>
          <p:cNvPr id="41" name="Textfeld 40">
            <a:extLst>
              <a:ext uri="{FF2B5EF4-FFF2-40B4-BE49-F238E27FC236}">
                <a16:creationId xmlns:a16="http://schemas.microsoft.com/office/drawing/2014/main" id="{C13F7332-A2C6-0D4F-8CEE-E9368F2C177B}"/>
              </a:ext>
            </a:extLst>
          </p:cNvPr>
          <p:cNvSpPr txBox="1"/>
          <p:nvPr/>
        </p:nvSpPr>
        <p:spPr>
          <a:xfrm>
            <a:off x="2034002" y="4819479"/>
            <a:ext cx="2376289" cy="369332"/>
          </a:xfrm>
          <a:prstGeom prst="rect">
            <a:avLst/>
          </a:prstGeom>
          <a:solidFill>
            <a:schemeClr val="bg1">
              <a:lumMod val="95000"/>
            </a:schemeClr>
          </a:solidFill>
        </p:spPr>
        <p:txBody>
          <a:bodyPr wrap="square">
            <a:spAutoFit/>
          </a:bodyPr>
          <a:lstStyle/>
          <a:p>
            <a:pPr marL="0" algn="ctr" defTabSz="457200" rtl="1" eaLnBrk="1" latinLnBrk="0" hangingPunct="1"/>
            <a:r>
              <a:rPr lang="ar-SA" sz="1800" b="1" dirty="0">
                <a:solidFill>
                  <a:schemeClr val="bg2">
                    <a:lumMod val="25000"/>
                  </a:schemeClr>
                </a:solidFill>
              </a:rPr>
              <a:t>ملكي صادق</a:t>
            </a:r>
            <a:endParaRPr lang="de-DE" dirty="0"/>
          </a:p>
        </p:txBody>
      </p:sp>
      <p:sp>
        <p:nvSpPr>
          <p:cNvPr id="42" name="Pfeil nach unten 41">
            <a:extLst>
              <a:ext uri="{FF2B5EF4-FFF2-40B4-BE49-F238E27FC236}">
                <a16:creationId xmlns:a16="http://schemas.microsoft.com/office/drawing/2014/main" id="{5726FEC8-0446-EF44-B23C-AD83B31CD8C6}"/>
              </a:ext>
            </a:extLst>
          </p:cNvPr>
          <p:cNvSpPr/>
          <p:nvPr/>
        </p:nvSpPr>
        <p:spPr>
          <a:xfrm>
            <a:off x="6050173" y="1496759"/>
            <a:ext cx="45827"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2" name="Untertitel 2">
            <a:extLst>
              <a:ext uri="{FF2B5EF4-FFF2-40B4-BE49-F238E27FC236}">
                <a16:creationId xmlns:a16="http://schemas.microsoft.com/office/drawing/2014/main" id="{4CA7C546-1848-79FE-7BF1-5240D46ADC1C}"/>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32391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a:extLst>
              <a:ext uri="{FF2B5EF4-FFF2-40B4-BE49-F238E27FC236}">
                <a16:creationId xmlns:a16="http://schemas.microsoft.com/office/drawing/2014/main" id="{43618788-6630-4C4B-9734-DD8673BF1C95}"/>
              </a:ext>
            </a:extLst>
          </p:cNvPr>
          <p:cNvSpPr txBox="1">
            <a:spLocks/>
          </p:cNvSpPr>
          <p:nvPr/>
        </p:nvSpPr>
        <p:spPr>
          <a:xfrm rot="5400000">
            <a:off x="8014065" y="-2992613"/>
            <a:ext cx="641280" cy="7065577"/>
          </a:xfrm>
          <a:prstGeom prst="rect">
            <a:avLst/>
          </a:prstGeom>
          <a:noFill/>
          <a:ln w="19050">
            <a:noFill/>
          </a:ln>
        </p:spPr>
        <p:txBody>
          <a:bodyPr vert="vert270" lIns="91440" tIns="0" rIns="91440" bIns="45720" rtlCol="0" anchor="ctr">
            <a:normAutofit lnSpcReduction="100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r>
              <a:rPr lang="ar-SA" sz="2800" b="1" dirty="0">
                <a:solidFill>
                  <a:schemeClr val="accent2">
                    <a:lumMod val="75000"/>
                  </a:schemeClr>
                </a:solidFill>
              </a:rPr>
              <a:t>  السكان</a:t>
            </a:r>
          </a:p>
        </p:txBody>
      </p:sp>
      <p:sp>
        <p:nvSpPr>
          <p:cNvPr id="3" name="Untertitel 2">
            <a:extLst>
              <a:ext uri="{FF2B5EF4-FFF2-40B4-BE49-F238E27FC236}">
                <a16:creationId xmlns:a16="http://schemas.microsoft.com/office/drawing/2014/main" id="{A81C4368-C09F-2648-8E5F-F458DF8C5301}"/>
              </a:ext>
            </a:extLst>
          </p:cNvPr>
          <p:cNvSpPr txBox="1">
            <a:spLocks/>
          </p:cNvSpPr>
          <p:nvPr/>
        </p:nvSpPr>
        <p:spPr>
          <a:xfrm>
            <a:off x="4801918" y="862348"/>
            <a:ext cx="7065576" cy="641280"/>
          </a:xfrm>
          <a:prstGeom prst="rect">
            <a:avLst/>
          </a:prstGeom>
          <a:noFill/>
          <a:ln w="19050">
            <a:solidFill>
              <a:schemeClr val="tx2">
                <a:lumMod val="25000"/>
              </a:schemeClr>
            </a:solidFill>
          </a:ln>
        </p:spPr>
        <p:txBody>
          <a:bodyPr vert="horz" lIns="91440" tIns="0" rIns="91440" bIns="45720" rtlCol="0" anchor="t">
            <a:normAutofit fontScale="925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r>
              <a:rPr lang="ar-SA" sz="2800" b="1" dirty="0">
                <a:solidFill>
                  <a:schemeClr val="bg2">
                    <a:lumMod val="25000"/>
                  </a:schemeClr>
                </a:solidFill>
              </a:rPr>
              <a:t> اليبوسيون: </a:t>
            </a:r>
            <a:r>
              <a:rPr lang="ar-SA" sz="2200" b="1" dirty="0">
                <a:solidFill>
                  <a:schemeClr val="bg2">
                    <a:lumMod val="25000"/>
                  </a:schemeClr>
                </a:solidFill>
              </a:rPr>
              <a:t>٣٠٠٠عام ق. </a:t>
            </a:r>
            <a:r>
              <a:rPr lang="ar-SA" sz="2200" b="1" dirty="0" err="1">
                <a:solidFill>
                  <a:schemeClr val="bg2">
                    <a:lumMod val="25000"/>
                  </a:schemeClr>
                </a:solidFill>
              </a:rPr>
              <a:t>م</a:t>
            </a:r>
            <a:r>
              <a:rPr lang="ar-SA" sz="2200" b="1" dirty="0">
                <a:solidFill>
                  <a:schemeClr val="bg2">
                    <a:lumMod val="25000"/>
                  </a:schemeClr>
                </a:solidFill>
              </a:rPr>
              <a:t> حتى عام ١٠٠٠ ق.م - أصول كنعانية - في القدس</a:t>
            </a:r>
            <a:r>
              <a:rPr lang="ar-SA" sz="2000" b="1" dirty="0">
                <a:solidFill>
                  <a:schemeClr val="bg2">
                    <a:lumMod val="25000"/>
                  </a:schemeClr>
                </a:solidFill>
              </a:rPr>
              <a:t> </a:t>
            </a:r>
            <a:endParaRPr lang="ar-SA" sz="2800" b="1" dirty="0">
              <a:solidFill>
                <a:schemeClr val="bg2">
                  <a:lumMod val="25000"/>
                </a:schemeClr>
              </a:solidFill>
            </a:endParaRPr>
          </a:p>
        </p:txBody>
      </p:sp>
      <p:sp>
        <p:nvSpPr>
          <p:cNvPr id="19" name="Untertitel 2">
            <a:extLst>
              <a:ext uri="{FF2B5EF4-FFF2-40B4-BE49-F238E27FC236}">
                <a16:creationId xmlns:a16="http://schemas.microsoft.com/office/drawing/2014/main" id="{993004E3-7BC7-5D45-91A3-52BAB90B2128}"/>
              </a:ext>
            </a:extLst>
          </p:cNvPr>
          <p:cNvSpPr txBox="1">
            <a:spLocks/>
          </p:cNvSpPr>
          <p:nvPr/>
        </p:nvSpPr>
        <p:spPr>
          <a:xfrm>
            <a:off x="324505" y="1503628"/>
            <a:ext cx="4478723" cy="4520116"/>
          </a:xfrm>
          <a:prstGeom prst="rect">
            <a:avLst/>
          </a:prstGeom>
          <a:noFill/>
          <a:ln w="19050">
            <a:solidFill>
              <a:schemeClr val="tx2">
                <a:lumMod val="25000"/>
              </a:schemeClr>
            </a:solidFill>
          </a:ln>
        </p:spPr>
        <p:txBody>
          <a:bodyPr vert="horz" lIns="91440" tIns="0" rIns="91440" bIns="45720" rtlCol="0" anchor="t">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endParaRPr lang="ar-SA" sz="2800" b="1" dirty="0">
              <a:solidFill>
                <a:schemeClr val="bg2">
                  <a:lumMod val="25000"/>
                </a:schemeClr>
              </a:solidFill>
            </a:endParaRPr>
          </a:p>
        </p:txBody>
      </p:sp>
      <p:sp>
        <p:nvSpPr>
          <p:cNvPr id="15" name="Untertitel 2">
            <a:extLst>
              <a:ext uri="{FF2B5EF4-FFF2-40B4-BE49-F238E27FC236}">
                <a16:creationId xmlns:a16="http://schemas.microsoft.com/office/drawing/2014/main" id="{BF98FE8D-F158-F843-8BF8-FF4DF1498111}"/>
              </a:ext>
            </a:extLst>
          </p:cNvPr>
          <p:cNvSpPr txBox="1">
            <a:spLocks/>
          </p:cNvSpPr>
          <p:nvPr/>
        </p:nvSpPr>
        <p:spPr>
          <a:xfrm>
            <a:off x="4801919" y="1503628"/>
            <a:ext cx="7065575" cy="4520116"/>
          </a:xfrm>
          <a:prstGeom prst="rect">
            <a:avLst/>
          </a:prstGeom>
          <a:noFill/>
          <a:ln w="19050">
            <a:noFill/>
          </a:ln>
        </p:spPr>
        <p:txBody>
          <a:bodyPr vert="horz" lIns="91440" tIns="0" rIns="91440" bIns="45720" rtlCol="0" anchor="t">
            <a:no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just" rtl="1">
              <a:lnSpc>
                <a:spcPct val="150000"/>
              </a:lnSpc>
            </a:pPr>
            <a:r>
              <a:rPr lang="ar-SA" sz="2000" b="1" dirty="0">
                <a:solidFill>
                  <a:schemeClr val="bg2">
                    <a:lumMod val="25000"/>
                  </a:schemeClr>
                </a:solidFill>
              </a:rPr>
              <a:t>فرع سكاني من الكنعانيين، من الألف الثالثة قبل ميلاد المسيح عليه السلام، أي قبل حوالي ٥٠٠٠ سنة، أي قبل عهد موسى عليه السلام ونشأة الديانة اليهودية (حوالي ١٢٧٠ ق.م) بحوالي ١٥٠٠ عام.</a:t>
            </a:r>
          </a:p>
          <a:p>
            <a:pPr algn="just" rtl="1">
              <a:lnSpc>
                <a:spcPct val="150000"/>
              </a:lnSpc>
            </a:pPr>
            <a:r>
              <a:rPr lang="ar-SA" sz="2000" b="1" dirty="0">
                <a:solidFill>
                  <a:schemeClr val="bg2">
                    <a:lumMod val="25000"/>
                  </a:schemeClr>
                </a:solidFill>
              </a:rPr>
              <a:t>بنى اليبوسيون مدينة القدس فحملت اسم "يبوس"، وأشهر من ذكر في التوراة (سفر التكوين) من ملوكهم "ملكي صادق" الذي استقبل النبي إبراهيم عليه السلام. </a:t>
            </a:r>
          </a:p>
          <a:p>
            <a:pPr algn="just" rtl="1">
              <a:lnSpc>
                <a:spcPct val="150000"/>
              </a:lnSpc>
            </a:pPr>
            <a:r>
              <a:rPr lang="ar-SA" sz="2000" b="1" dirty="0">
                <a:solidFill>
                  <a:schemeClr val="bg2">
                    <a:lumMod val="25000"/>
                  </a:schemeClr>
                </a:solidFill>
              </a:rPr>
              <a:t>كما حملت القدس في عهد الملك سالم اليبوسي اسم "سالم"، وتحولت في اللغة العبرية لاحقا إلى أورشاليم وتعني جبل السلام. </a:t>
            </a:r>
          </a:p>
          <a:p>
            <a:pPr algn="just" rtl="1">
              <a:lnSpc>
                <a:spcPct val="150000"/>
              </a:lnSpc>
            </a:pPr>
            <a:r>
              <a:rPr lang="ar-SA" sz="2000" b="1" dirty="0">
                <a:solidFill>
                  <a:schemeClr val="bg2">
                    <a:lumMod val="25000"/>
                  </a:schemeClr>
                </a:solidFill>
              </a:rPr>
              <a:t>بقيت السيطرة لليبوسيين على القدس حتى عهد النبي داوود عليه السلام ٩٩٥ ق.م</a:t>
            </a:r>
          </a:p>
        </p:txBody>
      </p:sp>
      <p:pic>
        <p:nvPicPr>
          <p:cNvPr id="8" name="Grafik 7" descr="Ein Bild, das Skulptur enthält.&#10;&#10;Automatisch generierte Beschreibung">
            <a:extLst>
              <a:ext uri="{FF2B5EF4-FFF2-40B4-BE49-F238E27FC236}">
                <a16:creationId xmlns:a16="http://schemas.microsoft.com/office/drawing/2014/main" id="{6480ED03-3481-D342-840D-A673E39ECD05}"/>
              </a:ext>
            </a:extLst>
          </p:cNvPr>
          <p:cNvPicPr>
            <a:picLocks noChangeAspect="1"/>
          </p:cNvPicPr>
          <p:nvPr/>
        </p:nvPicPr>
        <p:blipFill>
          <a:blip r:embed="rId2"/>
          <a:stretch>
            <a:fillRect/>
          </a:stretch>
        </p:blipFill>
        <p:spPr>
          <a:xfrm>
            <a:off x="324505" y="339954"/>
            <a:ext cx="4477412" cy="5683790"/>
          </a:xfrm>
          <a:prstGeom prst="rect">
            <a:avLst/>
          </a:prstGeom>
        </p:spPr>
      </p:pic>
      <p:sp>
        <p:nvSpPr>
          <p:cNvPr id="10" name="Textfeld 9">
            <a:extLst>
              <a:ext uri="{FF2B5EF4-FFF2-40B4-BE49-F238E27FC236}">
                <a16:creationId xmlns:a16="http://schemas.microsoft.com/office/drawing/2014/main" id="{5ECF8E43-2907-6D4B-B94E-B7D440B82902}"/>
              </a:ext>
            </a:extLst>
          </p:cNvPr>
          <p:cNvSpPr txBox="1"/>
          <p:nvPr/>
        </p:nvSpPr>
        <p:spPr>
          <a:xfrm>
            <a:off x="1060231" y="5440185"/>
            <a:ext cx="2795752" cy="369332"/>
          </a:xfrm>
          <a:prstGeom prst="rect">
            <a:avLst/>
          </a:prstGeom>
          <a:noFill/>
        </p:spPr>
        <p:txBody>
          <a:bodyPr wrap="square" rtlCol="0">
            <a:spAutoFit/>
          </a:bodyPr>
          <a:lstStyle/>
          <a:p>
            <a:pPr marL="0" algn="r" defTabSz="457200" rtl="1" eaLnBrk="1" latinLnBrk="0" hangingPunct="1"/>
            <a:r>
              <a:rPr lang="ar-SA" dirty="0">
                <a:solidFill>
                  <a:schemeClr val="bg1">
                    <a:lumMod val="95000"/>
                  </a:schemeClr>
                </a:solidFill>
              </a:rPr>
              <a:t>ملكي صادق حسب موقع </a:t>
            </a:r>
            <a:r>
              <a:rPr lang="ar-SA" dirty="0" err="1">
                <a:solidFill>
                  <a:schemeClr val="bg1">
                    <a:lumMod val="95000"/>
                  </a:schemeClr>
                </a:solidFill>
              </a:rPr>
              <a:t>ويكيميديا</a:t>
            </a:r>
            <a:endParaRPr lang="de-DE" dirty="0">
              <a:solidFill>
                <a:schemeClr val="bg1">
                  <a:lumMod val="95000"/>
                </a:schemeClr>
              </a:solidFill>
            </a:endParaRPr>
          </a:p>
        </p:txBody>
      </p:sp>
      <p:sp>
        <p:nvSpPr>
          <p:cNvPr id="6" name="Untertitel 2">
            <a:extLst>
              <a:ext uri="{FF2B5EF4-FFF2-40B4-BE49-F238E27FC236}">
                <a16:creationId xmlns:a16="http://schemas.microsoft.com/office/drawing/2014/main" id="{CC63008A-960A-6403-D40C-58E7CC599FC6}"/>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372234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7FA808DC-E799-C848-BCB9-AE17B1F2F749}"/>
              </a:ext>
            </a:extLst>
          </p:cNvPr>
          <p:cNvGrpSpPr/>
          <p:nvPr/>
        </p:nvGrpSpPr>
        <p:grpSpPr>
          <a:xfrm>
            <a:off x="3785040" y="454584"/>
            <a:ext cx="4582507" cy="867289"/>
            <a:chOff x="1763027" y="435400"/>
            <a:chExt cx="4582507" cy="745739"/>
          </a:xfrm>
        </p:grpSpPr>
        <p:sp>
          <p:nvSpPr>
            <p:cNvPr id="15" name="Rechteck 14">
              <a:extLst>
                <a:ext uri="{FF2B5EF4-FFF2-40B4-BE49-F238E27FC236}">
                  <a16:creationId xmlns:a16="http://schemas.microsoft.com/office/drawing/2014/main" id="{43C518E4-CE5A-8143-B6D0-2D4F12159922}"/>
                </a:ext>
              </a:extLst>
            </p:cNvPr>
            <p:cNvSpPr/>
            <p:nvPr/>
          </p:nvSpPr>
          <p:spPr>
            <a:xfrm>
              <a:off x="1763027" y="435401"/>
              <a:ext cx="4582507" cy="7457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7" name="Textfeld 16">
              <a:extLst>
                <a:ext uri="{FF2B5EF4-FFF2-40B4-BE49-F238E27FC236}">
                  <a16:creationId xmlns:a16="http://schemas.microsoft.com/office/drawing/2014/main" id="{805FBACB-75F4-8743-A754-04EC53B98BCB}"/>
                </a:ext>
              </a:extLst>
            </p:cNvPr>
            <p:cNvSpPr txBox="1"/>
            <p:nvPr/>
          </p:nvSpPr>
          <p:spPr>
            <a:xfrm>
              <a:off x="1763027" y="435400"/>
              <a:ext cx="4582507" cy="74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1600" b="1" kern="1200" baseline="30000" dirty="0">
                  <a:solidFill>
                    <a:schemeClr val="bg1"/>
                  </a:solidFill>
                </a:rPr>
                <a:t>(تابع)</a:t>
              </a:r>
              <a:r>
                <a:rPr lang="ar-SA" sz="3200" b="1" kern="1200" dirty="0">
                  <a:solidFill>
                    <a:schemeClr val="bg1"/>
                  </a:solidFill>
                </a:rPr>
                <a:t> السكان</a:t>
              </a:r>
              <a:endParaRPr lang="de-DE" sz="3200" kern="1200" dirty="0"/>
            </a:p>
          </p:txBody>
        </p:sp>
      </p:grpSp>
      <p:sp>
        <p:nvSpPr>
          <p:cNvPr id="24" name="Textfeld 23">
            <a:extLst>
              <a:ext uri="{FF2B5EF4-FFF2-40B4-BE49-F238E27FC236}">
                <a16:creationId xmlns:a16="http://schemas.microsoft.com/office/drawing/2014/main" id="{9397DEC1-39E2-C746-BE6C-317A6AB7154A}"/>
              </a:ext>
            </a:extLst>
          </p:cNvPr>
          <p:cNvSpPr txBox="1"/>
          <p:nvPr/>
        </p:nvSpPr>
        <p:spPr>
          <a:xfrm>
            <a:off x="3785039" y="1294426"/>
            <a:ext cx="4582507" cy="523220"/>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2800" b="1" dirty="0">
                <a:solidFill>
                  <a:schemeClr val="accent1"/>
                </a:solidFill>
              </a:rPr>
              <a:t>قبائل كنعانية وأقوام آخرون</a:t>
            </a:r>
            <a:endParaRPr lang="de-DE" sz="2800" dirty="0">
              <a:solidFill>
                <a:schemeClr val="accent1"/>
              </a:solidFill>
            </a:endParaRPr>
          </a:p>
        </p:txBody>
      </p:sp>
      <p:sp>
        <p:nvSpPr>
          <p:cNvPr id="2" name="Untertitel 2">
            <a:extLst>
              <a:ext uri="{FF2B5EF4-FFF2-40B4-BE49-F238E27FC236}">
                <a16:creationId xmlns:a16="http://schemas.microsoft.com/office/drawing/2014/main" id="{50F5CDED-EBB2-66C9-FBB3-828944E439CC}"/>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199532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Grafik 5" descr="Ein Bild, das draußen, Boden, Natur, Berg enthält.&#10;&#10;Automatisch generierte Beschreibung">
            <a:extLst>
              <a:ext uri="{FF2B5EF4-FFF2-40B4-BE49-F238E27FC236}">
                <a16:creationId xmlns:a16="http://schemas.microsoft.com/office/drawing/2014/main" id="{434034AB-52A5-8044-A61B-82DDF8A06FDA}"/>
              </a:ext>
            </a:extLst>
          </p:cNvPr>
          <p:cNvPicPr>
            <a:picLocks noChangeAspect="1"/>
          </p:cNvPicPr>
          <p:nvPr/>
        </p:nvPicPr>
        <p:blipFill rotWithShape="1">
          <a:blip r:embed="rId2"/>
          <a:srcRect l="20752" r="11428"/>
          <a:stretch/>
        </p:blipFill>
        <p:spPr>
          <a:xfrm>
            <a:off x="3179" y="346840"/>
            <a:ext cx="4651117" cy="6511159"/>
          </a:xfrm>
          <a:prstGeom prst="rect">
            <a:avLst/>
          </a:prstGeom>
        </p:spPr>
      </p:pic>
      <p:sp>
        <p:nvSpPr>
          <p:cNvPr id="4" name="Untertitel 2">
            <a:extLst>
              <a:ext uri="{FF2B5EF4-FFF2-40B4-BE49-F238E27FC236}">
                <a16:creationId xmlns:a16="http://schemas.microsoft.com/office/drawing/2014/main" id="{CD8711FB-A45D-564F-9348-8E7CAECA25D7}"/>
              </a:ext>
            </a:extLst>
          </p:cNvPr>
          <p:cNvSpPr txBox="1">
            <a:spLocks/>
          </p:cNvSpPr>
          <p:nvPr/>
        </p:nvSpPr>
        <p:spPr>
          <a:xfrm rot="5400000">
            <a:off x="7826183" y="-435125"/>
            <a:ext cx="890916" cy="1947042"/>
          </a:xfrm>
          <a:prstGeom prst="rect">
            <a:avLst/>
          </a:prstGeom>
        </p:spPr>
        <p:txBody>
          <a:bodyPr vert="vert270"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1600" b="1" dirty="0"/>
              <a:t>بسم الله الرحمن الرحيم</a:t>
            </a:r>
          </a:p>
        </p:txBody>
      </p:sp>
      <p:sp>
        <p:nvSpPr>
          <p:cNvPr id="14" name="Titel 1">
            <a:extLst>
              <a:ext uri="{FF2B5EF4-FFF2-40B4-BE49-F238E27FC236}">
                <a16:creationId xmlns:a16="http://schemas.microsoft.com/office/drawing/2014/main" id="{8F3FBA63-5B5B-F64C-AED4-EE1675B1F976}"/>
              </a:ext>
            </a:extLst>
          </p:cNvPr>
          <p:cNvSpPr>
            <a:spLocks noGrp="1"/>
          </p:cNvSpPr>
          <p:nvPr>
            <p:ph type="ctrTitle"/>
          </p:nvPr>
        </p:nvSpPr>
        <p:spPr>
          <a:xfrm>
            <a:off x="4981903" y="346840"/>
            <a:ext cx="6642538" cy="3741685"/>
          </a:xfrm>
        </p:spPr>
        <p:txBody>
          <a:bodyPr vert="horz" lIns="91440" tIns="45720" rIns="91440" bIns="0" rtlCol="0" anchor="ctr">
            <a:normAutofit/>
          </a:bodyPr>
          <a:lstStyle/>
          <a:p>
            <a:pPr algn="r" rtl="1"/>
            <a:r>
              <a:rPr lang="ar-SA" sz="4800" b="1" dirty="0">
                <a:ln>
                  <a:solidFill>
                    <a:schemeClr val="bg2">
                      <a:lumMod val="90000"/>
                    </a:schemeClr>
                  </a:solidFill>
                </a:ln>
                <a:cs typeface="+mn-cs"/>
              </a:rPr>
              <a:t> </a:t>
            </a:r>
            <a:r>
              <a:rPr lang="en-US" sz="4800" b="1" dirty="0">
                <a:ln>
                  <a:solidFill>
                    <a:schemeClr val="bg2">
                      <a:lumMod val="90000"/>
                    </a:schemeClr>
                  </a:solidFill>
                </a:ln>
                <a:cs typeface="+mn-cs"/>
              </a:rPr>
              <a:t>تاريخ فلسطين </a:t>
            </a:r>
            <a:r>
              <a:rPr lang="ar-SA" sz="4800" b="1" dirty="0">
                <a:ln>
                  <a:solidFill>
                    <a:schemeClr val="bg2">
                      <a:lumMod val="90000"/>
                    </a:schemeClr>
                  </a:solidFill>
                </a:ln>
                <a:cs typeface="+mn-cs"/>
              </a:rPr>
              <a:t>– نبيل شبيب</a:t>
            </a:r>
            <a:br>
              <a:rPr lang="ar-SA" sz="4800" b="1" dirty="0">
                <a:ln>
                  <a:solidFill>
                    <a:schemeClr val="bg2">
                      <a:lumMod val="90000"/>
                    </a:schemeClr>
                  </a:solidFill>
                </a:ln>
                <a:cs typeface="+mn-cs"/>
              </a:rPr>
            </a:br>
            <a:br>
              <a:rPr lang="en-US" sz="4800" b="1" dirty="0">
                <a:ln>
                  <a:solidFill>
                    <a:schemeClr val="bg2">
                      <a:lumMod val="90000"/>
                    </a:schemeClr>
                  </a:solidFill>
                </a:ln>
                <a:cs typeface="+mn-cs"/>
              </a:rPr>
            </a:br>
            <a:r>
              <a:rPr lang="ar-SA" sz="4800" b="1" dirty="0">
                <a:ln>
                  <a:solidFill>
                    <a:schemeClr val="bg2">
                      <a:lumMod val="90000"/>
                    </a:schemeClr>
                  </a:solidFill>
                </a:ln>
                <a:cs typeface="+mn-cs"/>
              </a:rPr>
              <a:t> </a:t>
            </a:r>
            <a:r>
              <a:rPr lang="ar-SA" sz="3600" b="1" dirty="0">
                <a:ln>
                  <a:solidFill>
                    <a:schemeClr val="bg2">
                      <a:lumMod val="90000"/>
                    </a:schemeClr>
                  </a:solidFill>
                </a:ln>
                <a:cs typeface="+mn-cs"/>
              </a:rPr>
              <a:t>جمعية مركز التوحيد في روتردام</a:t>
            </a:r>
            <a:endParaRPr lang="en-US" sz="4800" b="1" dirty="0">
              <a:ln>
                <a:solidFill>
                  <a:schemeClr val="bg2">
                    <a:lumMod val="90000"/>
                  </a:schemeClr>
                </a:solidFill>
              </a:ln>
              <a:cs typeface="+mn-cs"/>
            </a:endParaRPr>
          </a:p>
        </p:txBody>
      </p:sp>
      <p:sp>
        <p:nvSpPr>
          <p:cNvPr id="2" name="Untertitel 2">
            <a:extLst>
              <a:ext uri="{FF2B5EF4-FFF2-40B4-BE49-F238E27FC236}">
                <a16:creationId xmlns:a16="http://schemas.microsoft.com/office/drawing/2014/main" id="{CEF81E14-7079-C194-532A-93DDE40AADBB}"/>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7943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tertitel 2">
            <a:extLst>
              <a:ext uri="{FF2B5EF4-FFF2-40B4-BE49-F238E27FC236}">
                <a16:creationId xmlns:a16="http://schemas.microsoft.com/office/drawing/2014/main" id="{92703065-98E1-BA4C-AACD-AA6A43FA876A}"/>
              </a:ext>
            </a:extLst>
          </p:cNvPr>
          <p:cNvSpPr txBox="1">
            <a:spLocks/>
          </p:cNvSpPr>
          <p:nvPr/>
        </p:nvSpPr>
        <p:spPr>
          <a:xfrm>
            <a:off x="324506" y="1817646"/>
            <a:ext cx="11542988" cy="642813"/>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solidFill>
                  <a:schemeClr val="bg2">
                    <a:lumMod val="25000"/>
                  </a:schemeClr>
                </a:solidFill>
              </a:rPr>
              <a:t> الموآبيون: فرع من نسل لوط عليه السلام (ابن هاران) من عام ١٣٠٠ ق.م كانت لهم مملكة شرقي نهر الأردن. </a:t>
            </a:r>
          </a:p>
        </p:txBody>
      </p:sp>
      <p:sp>
        <p:nvSpPr>
          <p:cNvPr id="13" name="Untertitel 2">
            <a:extLst>
              <a:ext uri="{FF2B5EF4-FFF2-40B4-BE49-F238E27FC236}">
                <a16:creationId xmlns:a16="http://schemas.microsoft.com/office/drawing/2014/main" id="{F3751978-7A39-F045-BAAE-3151EFAAC322}"/>
              </a:ext>
            </a:extLst>
          </p:cNvPr>
          <p:cNvSpPr txBox="1">
            <a:spLocks/>
          </p:cNvSpPr>
          <p:nvPr/>
        </p:nvSpPr>
        <p:spPr>
          <a:xfrm>
            <a:off x="324503" y="2459434"/>
            <a:ext cx="11542987" cy="639749"/>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solidFill>
                  <a:schemeClr val="bg2">
                    <a:lumMod val="25000"/>
                  </a:schemeClr>
                </a:solidFill>
              </a:rPr>
              <a:t> العمونيون: نشأت لهم في الألف الثالثة ق.م مملكة قوية في شرقي الأردن وإليهم تنتسب مدينة عمّان.</a:t>
            </a:r>
          </a:p>
        </p:txBody>
      </p:sp>
      <p:grpSp>
        <p:nvGrpSpPr>
          <p:cNvPr id="12" name="Gruppieren 11">
            <a:extLst>
              <a:ext uri="{FF2B5EF4-FFF2-40B4-BE49-F238E27FC236}">
                <a16:creationId xmlns:a16="http://schemas.microsoft.com/office/drawing/2014/main" id="{7FA808DC-E799-C848-BCB9-AE17B1F2F749}"/>
              </a:ext>
            </a:extLst>
          </p:cNvPr>
          <p:cNvGrpSpPr/>
          <p:nvPr/>
        </p:nvGrpSpPr>
        <p:grpSpPr>
          <a:xfrm>
            <a:off x="3785040" y="454584"/>
            <a:ext cx="4582507" cy="867289"/>
            <a:chOff x="1763027" y="435400"/>
            <a:chExt cx="4582507" cy="745739"/>
          </a:xfrm>
        </p:grpSpPr>
        <p:sp>
          <p:nvSpPr>
            <p:cNvPr id="15" name="Rechteck 14">
              <a:extLst>
                <a:ext uri="{FF2B5EF4-FFF2-40B4-BE49-F238E27FC236}">
                  <a16:creationId xmlns:a16="http://schemas.microsoft.com/office/drawing/2014/main" id="{43C518E4-CE5A-8143-B6D0-2D4F12159922}"/>
                </a:ext>
              </a:extLst>
            </p:cNvPr>
            <p:cNvSpPr/>
            <p:nvPr/>
          </p:nvSpPr>
          <p:spPr>
            <a:xfrm>
              <a:off x="1763027" y="435401"/>
              <a:ext cx="4582507" cy="7457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7" name="Textfeld 16">
              <a:extLst>
                <a:ext uri="{FF2B5EF4-FFF2-40B4-BE49-F238E27FC236}">
                  <a16:creationId xmlns:a16="http://schemas.microsoft.com/office/drawing/2014/main" id="{805FBACB-75F4-8743-A754-04EC53B98BCB}"/>
                </a:ext>
              </a:extLst>
            </p:cNvPr>
            <p:cNvSpPr txBox="1"/>
            <p:nvPr/>
          </p:nvSpPr>
          <p:spPr>
            <a:xfrm>
              <a:off x="1763027" y="435400"/>
              <a:ext cx="4582507" cy="74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1600" b="1" kern="1200" baseline="30000" dirty="0">
                  <a:solidFill>
                    <a:schemeClr val="bg1"/>
                  </a:solidFill>
                </a:rPr>
                <a:t>(تابع)</a:t>
              </a:r>
              <a:r>
                <a:rPr lang="ar-SA" sz="3200" b="1" kern="1200" dirty="0">
                  <a:solidFill>
                    <a:schemeClr val="bg1"/>
                  </a:solidFill>
                </a:rPr>
                <a:t> السكان</a:t>
              </a:r>
              <a:endParaRPr lang="de-DE" sz="3200" kern="1200" dirty="0"/>
            </a:p>
          </p:txBody>
        </p:sp>
      </p:grpSp>
      <p:sp>
        <p:nvSpPr>
          <p:cNvPr id="24" name="Textfeld 23">
            <a:extLst>
              <a:ext uri="{FF2B5EF4-FFF2-40B4-BE49-F238E27FC236}">
                <a16:creationId xmlns:a16="http://schemas.microsoft.com/office/drawing/2014/main" id="{9397DEC1-39E2-C746-BE6C-317A6AB7154A}"/>
              </a:ext>
            </a:extLst>
          </p:cNvPr>
          <p:cNvSpPr txBox="1"/>
          <p:nvPr/>
        </p:nvSpPr>
        <p:spPr>
          <a:xfrm>
            <a:off x="3785039" y="1294426"/>
            <a:ext cx="4582507" cy="523220"/>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2800" b="1" dirty="0">
                <a:solidFill>
                  <a:schemeClr val="accent1"/>
                </a:solidFill>
              </a:rPr>
              <a:t>قبائل كنعانية وأقوام آخرون</a:t>
            </a:r>
            <a:endParaRPr lang="de-DE" sz="2800" dirty="0">
              <a:solidFill>
                <a:schemeClr val="accent1"/>
              </a:solidFill>
            </a:endParaRPr>
          </a:p>
        </p:txBody>
      </p:sp>
      <p:sp>
        <p:nvSpPr>
          <p:cNvPr id="2" name="Untertitel 2">
            <a:extLst>
              <a:ext uri="{FF2B5EF4-FFF2-40B4-BE49-F238E27FC236}">
                <a16:creationId xmlns:a16="http://schemas.microsoft.com/office/drawing/2014/main" id="{3BCC4508-2253-3EB4-660F-B64AF8767908}"/>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361534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tertitel 2">
            <a:extLst>
              <a:ext uri="{FF2B5EF4-FFF2-40B4-BE49-F238E27FC236}">
                <a16:creationId xmlns:a16="http://schemas.microsoft.com/office/drawing/2014/main" id="{92703065-98E1-BA4C-AACD-AA6A43FA876A}"/>
              </a:ext>
            </a:extLst>
          </p:cNvPr>
          <p:cNvSpPr txBox="1">
            <a:spLocks/>
          </p:cNvSpPr>
          <p:nvPr/>
        </p:nvSpPr>
        <p:spPr>
          <a:xfrm>
            <a:off x="324506" y="1817646"/>
            <a:ext cx="11542988" cy="642813"/>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solidFill>
                  <a:schemeClr val="bg2">
                    <a:lumMod val="25000"/>
                  </a:schemeClr>
                </a:solidFill>
              </a:rPr>
              <a:t> الموآبيون: فرع من نسل لوط عليه السلام (ابن هاران) من عام ١٣٠٠ ق.م كانت لهم مملكة شرقي نهر الأردن. </a:t>
            </a:r>
          </a:p>
        </p:txBody>
      </p:sp>
      <p:sp>
        <p:nvSpPr>
          <p:cNvPr id="13" name="Untertitel 2">
            <a:extLst>
              <a:ext uri="{FF2B5EF4-FFF2-40B4-BE49-F238E27FC236}">
                <a16:creationId xmlns:a16="http://schemas.microsoft.com/office/drawing/2014/main" id="{F3751978-7A39-F045-BAAE-3151EFAAC322}"/>
              </a:ext>
            </a:extLst>
          </p:cNvPr>
          <p:cNvSpPr txBox="1">
            <a:spLocks/>
          </p:cNvSpPr>
          <p:nvPr/>
        </p:nvSpPr>
        <p:spPr>
          <a:xfrm>
            <a:off x="324503" y="2459434"/>
            <a:ext cx="11542987" cy="639749"/>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solidFill>
                  <a:schemeClr val="bg2">
                    <a:lumMod val="25000"/>
                  </a:schemeClr>
                </a:solidFill>
              </a:rPr>
              <a:t> العمونيون: نشأت لهم في الألف الثالثة ق.م مملكة قوية في شرقي الأردن وإليهم تنتسب مدينة عمّان.</a:t>
            </a:r>
          </a:p>
        </p:txBody>
      </p:sp>
      <p:grpSp>
        <p:nvGrpSpPr>
          <p:cNvPr id="12" name="Gruppieren 11">
            <a:extLst>
              <a:ext uri="{FF2B5EF4-FFF2-40B4-BE49-F238E27FC236}">
                <a16:creationId xmlns:a16="http://schemas.microsoft.com/office/drawing/2014/main" id="{7FA808DC-E799-C848-BCB9-AE17B1F2F749}"/>
              </a:ext>
            </a:extLst>
          </p:cNvPr>
          <p:cNvGrpSpPr/>
          <p:nvPr/>
        </p:nvGrpSpPr>
        <p:grpSpPr>
          <a:xfrm>
            <a:off x="3785040" y="454584"/>
            <a:ext cx="4582507" cy="867289"/>
            <a:chOff x="1763027" y="435400"/>
            <a:chExt cx="4582507" cy="745739"/>
          </a:xfrm>
        </p:grpSpPr>
        <p:sp>
          <p:nvSpPr>
            <p:cNvPr id="15" name="Rechteck 14">
              <a:extLst>
                <a:ext uri="{FF2B5EF4-FFF2-40B4-BE49-F238E27FC236}">
                  <a16:creationId xmlns:a16="http://schemas.microsoft.com/office/drawing/2014/main" id="{43C518E4-CE5A-8143-B6D0-2D4F12159922}"/>
                </a:ext>
              </a:extLst>
            </p:cNvPr>
            <p:cNvSpPr/>
            <p:nvPr/>
          </p:nvSpPr>
          <p:spPr>
            <a:xfrm>
              <a:off x="1763027" y="435401"/>
              <a:ext cx="4582507" cy="7457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7" name="Textfeld 16">
              <a:extLst>
                <a:ext uri="{FF2B5EF4-FFF2-40B4-BE49-F238E27FC236}">
                  <a16:creationId xmlns:a16="http://schemas.microsoft.com/office/drawing/2014/main" id="{805FBACB-75F4-8743-A754-04EC53B98BCB}"/>
                </a:ext>
              </a:extLst>
            </p:cNvPr>
            <p:cNvSpPr txBox="1"/>
            <p:nvPr/>
          </p:nvSpPr>
          <p:spPr>
            <a:xfrm>
              <a:off x="1763027" y="435400"/>
              <a:ext cx="4582507" cy="74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1600" b="1" kern="1200" baseline="30000" dirty="0">
                  <a:solidFill>
                    <a:schemeClr val="bg1"/>
                  </a:solidFill>
                </a:rPr>
                <a:t>(تابع)</a:t>
              </a:r>
              <a:r>
                <a:rPr lang="ar-SA" sz="3200" b="1" kern="1200" dirty="0">
                  <a:solidFill>
                    <a:schemeClr val="bg1"/>
                  </a:solidFill>
                </a:rPr>
                <a:t> السكان</a:t>
              </a:r>
              <a:endParaRPr lang="de-DE" sz="3200" kern="1200" dirty="0"/>
            </a:p>
          </p:txBody>
        </p:sp>
      </p:grpSp>
      <p:sp>
        <p:nvSpPr>
          <p:cNvPr id="24" name="Textfeld 23">
            <a:extLst>
              <a:ext uri="{FF2B5EF4-FFF2-40B4-BE49-F238E27FC236}">
                <a16:creationId xmlns:a16="http://schemas.microsoft.com/office/drawing/2014/main" id="{9397DEC1-39E2-C746-BE6C-317A6AB7154A}"/>
              </a:ext>
            </a:extLst>
          </p:cNvPr>
          <p:cNvSpPr txBox="1"/>
          <p:nvPr/>
        </p:nvSpPr>
        <p:spPr>
          <a:xfrm>
            <a:off x="3785039" y="1294426"/>
            <a:ext cx="4582507" cy="523220"/>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2800" b="1" dirty="0">
                <a:solidFill>
                  <a:schemeClr val="accent1"/>
                </a:solidFill>
              </a:rPr>
              <a:t>قبائل كنعانية وأقوام آخرون</a:t>
            </a:r>
            <a:endParaRPr lang="de-DE" sz="2800" dirty="0">
              <a:solidFill>
                <a:schemeClr val="accent1"/>
              </a:solidFill>
            </a:endParaRPr>
          </a:p>
        </p:txBody>
      </p:sp>
      <p:sp>
        <p:nvSpPr>
          <p:cNvPr id="26" name="Untertitel 2">
            <a:extLst>
              <a:ext uri="{FF2B5EF4-FFF2-40B4-BE49-F238E27FC236}">
                <a16:creationId xmlns:a16="http://schemas.microsoft.com/office/drawing/2014/main" id="{7D641DFD-00C3-0A4C-8C1F-5DA741975C03}"/>
              </a:ext>
            </a:extLst>
          </p:cNvPr>
          <p:cNvSpPr txBox="1">
            <a:spLocks/>
          </p:cNvSpPr>
          <p:nvPr/>
        </p:nvSpPr>
        <p:spPr>
          <a:xfrm>
            <a:off x="304797" y="3686854"/>
            <a:ext cx="11542988" cy="2262001"/>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t>كان وجود أهل البلاد الأصليين متواصلا دون انقطاع وبقي هكذا إلى عصرنا هذا، يشير إلى ذلك ما تذكره التوراة في سفر يشوع بصورة خاصة أي أثناء الهجرة اليهودية الكبرى مع استخدام القوة بعد التيه في سيناء، إن ذلك لم يوصل إلى القضاء على السكان الأصليين في أكثر من مدينة من المدن التي اقتحموها</a:t>
            </a:r>
          </a:p>
        </p:txBody>
      </p:sp>
      <p:sp>
        <p:nvSpPr>
          <p:cNvPr id="27" name="Textfeld 26">
            <a:extLst>
              <a:ext uri="{FF2B5EF4-FFF2-40B4-BE49-F238E27FC236}">
                <a16:creationId xmlns:a16="http://schemas.microsoft.com/office/drawing/2014/main" id="{DF1938BE-95BB-7647-8790-24E405E01A6D}"/>
              </a:ext>
            </a:extLst>
          </p:cNvPr>
          <p:cNvSpPr txBox="1"/>
          <p:nvPr/>
        </p:nvSpPr>
        <p:spPr>
          <a:xfrm>
            <a:off x="3406664" y="3167390"/>
            <a:ext cx="5138246" cy="523220"/>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2800" b="1" dirty="0">
                <a:solidFill>
                  <a:schemeClr val="accent1"/>
                </a:solidFill>
              </a:rPr>
              <a:t>حصيلة العنصر السكاني حتى القرن ٢٠ </a:t>
            </a:r>
            <a:r>
              <a:rPr lang="ar-SA" sz="2800" b="1" dirty="0" err="1">
                <a:solidFill>
                  <a:schemeClr val="accent1"/>
                </a:solidFill>
              </a:rPr>
              <a:t>م</a:t>
            </a:r>
            <a:endParaRPr lang="de-DE" sz="2800" dirty="0">
              <a:solidFill>
                <a:schemeClr val="accent1"/>
              </a:solidFill>
            </a:endParaRPr>
          </a:p>
        </p:txBody>
      </p:sp>
      <p:sp>
        <p:nvSpPr>
          <p:cNvPr id="2" name="Untertitel 2">
            <a:extLst>
              <a:ext uri="{FF2B5EF4-FFF2-40B4-BE49-F238E27FC236}">
                <a16:creationId xmlns:a16="http://schemas.microsoft.com/office/drawing/2014/main" id="{5A1FE485-E9B7-E932-411B-E0DC3B3D94ED}"/>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23746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tertitel 2">
            <a:extLst>
              <a:ext uri="{FF2B5EF4-FFF2-40B4-BE49-F238E27FC236}">
                <a16:creationId xmlns:a16="http://schemas.microsoft.com/office/drawing/2014/main" id="{92703065-98E1-BA4C-AACD-AA6A43FA876A}"/>
              </a:ext>
            </a:extLst>
          </p:cNvPr>
          <p:cNvSpPr txBox="1">
            <a:spLocks/>
          </p:cNvSpPr>
          <p:nvPr/>
        </p:nvSpPr>
        <p:spPr>
          <a:xfrm>
            <a:off x="324506" y="1817646"/>
            <a:ext cx="11542988" cy="642813"/>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solidFill>
                  <a:schemeClr val="bg2">
                    <a:lumMod val="25000"/>
                  </a:schemeClr>
                </a:solidFill>
              </a:rPr>
              <a:t> الموآبيون: فرع من نسل لوط عليه السلام (ابن هاران) من عام ١٣٠٠ ق.م كانت لهم مملكة شرقي نهر الأردن. </a:t>
            </a:r>
          </a:p>
        </p:txBody>
      </p:sp>
      <p:sp>
        <p:nvSpPr>
          <p:cNvPr id="13" name="Untertitel 2">
            <a:extLst>
              <a:ext uri="{FF2B5EF4-FFF2-40B4-BE49-F238E27FC236}">
                <a16:creationId xmlns:a16="http://schemas.microsoft.com/office/drawing/2014/main" id="{F3751978-7A39-F045-BAAE-3151EFAAC322}"/>
              </a:ext>
            </a:extLst>
          </p:cNvPr>
          <p:cNvSpPr txBox="1">
            <a:spLocks/>
          </p:cNvSpPr>
          <p:nvPr/>
        </p:nvSpPr>
        <p:spPr>
          <a:xfrm>
            <a:off x="324503" y="2459434"/>
            <a:ext cx="11542987" cy="639749"/>
          </a:xfrm>
          <a:prstGeom prst="rect">
            <a:avLst/>
          </a:prstGeom>
          <a:noFill/>
          <a:ln w="19050">
            <a:solidFill>
              <a:schemeClr val="tx2">
                <a:lumMod val="25000"/>
              </a:schemeClr>
            </a:solidFill>
          </a:ln>
        </p:spPr>
        <p:txBody>
          <a:bodyPr vert="horz" lIns="91440" tIns="0" rIns="91440" bIns="45720" rtlCol="0" anchor="ctr">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solidFill>
                  <a:schemeClr val="bg2">
                    <a:lumMod val="25000"/>
                  </a:schemeClr>
                </a:solidFill>
              </a:rPr>
              <a:t> العمونيون: نشأت لهم في الألف الثالثة ق.م مملكة قوية في شرقي الأردن وإليهم تنتسب مدينة عمّان.</a:t>
            </a:r>
          </a:p>
        </p:txBody>
      </p:sp>
      <p:grpSp>
        <p:nvGrpSpPr>
          <p:cNvPr id="12" name="Gruppieren 11">
            <a:extLst>
              <a:ext uri="{FF2B5EF4-FFF2-40B4-BE49-F238E27FC236}">
                <a16:creationId xmlns:a16="http://schemas.microsoft.com/office/drawing/2014/main" id="{7FA808DC-E799-C848-BCB9-AE17B1F2F749}"/>
              </a:ext>
            </a:extLst>
          </p:cNvPr>
          <p:cNvGrpSpPr/>
          <p:nvPr/>
        </p:nvGrpSpPr>
        <p:grpSpPr>
          <a:xfrm>
            <a:off x="3785040" y="454584"/>
            <a:ext cx="4582507" cy="867289"/>
            <a:chOff x="1763027" y="435400"/>
            <a:chExt cx="4582507" cy="745739"/>
          </a:xfrm>
        </p:grpSpPr>
        <p:sp>
          <p:nvSpPr>
            <p:cNvPr id="15" name="Rechteck 14">
              <a:extLst>
                <a:ext uri="{FF2B5EF4-FFF2-40B4-BE49-F238E27FC236}">
                  <a16:creationId xmlns:a16="http://schemas.microsoft.com/office/drawing/2014/main" id="{43C518E4-CE5A-8143-B6D0-2D4F12159922}"/>
                </a:ext>
              </a:extLst>
            </p:cNvPr>
            <p:cNvSpPr/>
            <p:nvPr/>
          </p:nvSpPr>
          <p:spPr>
            <a:xfrm>
              <a:off x="1763027" y="435401"/>
              <a:ext cx="4582507" cy="7457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7" name="Textfeld 16">
              <a:extLst>
                <a:ext uri="{FF2B5EF4-FFF2-40B4-BE49-F238E27FC236}">
                  <a16:creationId xmlns:a16="http://schemas.microsoft.com/office/drawing/2014/main" id="{805FBACB-75F4-8743-A754-04EC53B98BCB}"/>
                </a:ext>
              </a:extLst>
            </p:cNvPr>
            <p:cNvSpPr txBox="1"/>
            <p:nvPr/>
          </p:nvSpPr>
          <p:spPr>
            <a:xfrm>
              <a:off x="1763027" y="435400"/>
              <a:ext cx="4582507" cy="74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1600" b="1" kern="1200" baseline="30000" dirty="0">
                  <a:solidFill>
                    <a:schemeClr val="bg1"/>
                  </a:solidFill>
                </a:rPr>
                <a:t>(تابع)</a:t>
              </a:r>
              <a:r>
                <a:rPr lang="ar-SA" sz="3200" b="1" kern="1200" dirty="0">
                  <a:solidFill>
                    <a:schemeClr val="bg1"/>
                  </a:solidFill>
                </a:rPr>
                <a:t> السكان</a:t>
              </a:r>
              <a:endParaRPr lang="de-DE" sz="3200" kern="1200" dirty="0"/>
            </a:p>
          </p:txBody>
        </p:sp>
      </p:grpSp>
      <p:sp>
        <p:nvSpPr>
          <p:cNvPr id="24" name="Textfeld 23">
            <a:extLst>
              <a:ext uri="{FF2B5EF4-FFF2-40B4-BE49-F238E27FC236}">
                <a16:creationId xmlns:a16="http://schemas.microsoft.com/office/drawing/2014/main" id="{9397DEC1-39E2-C746-BE6C-317A6AB7154A}"/>
              </a:ext>
            </a:extLst>
          </p:cNvPr>
          <p:cNvSpPr txBox="1"/>
          <p:nvPr/>
        </p:nvSpPr>
        <p:spPr>
          <a:xfrm>
            <a:off x="3785039" y="1294426"/>
            <a:ext cx="4582507" cy="523220"/>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2800" b="1" dirty="0">
                <a:solidFill>
                  <a:schemeClr val="accent1"/>
                </a:solidFill>
              </a:rPr>
              <a:t>قبائل كنعانية وأقوام آخرون</a:t>
            </a:r>
            <a:endParaRPr lang="de-DE" sz="2800" dirty="0">
              <a:solidFill>
                <a:schemeClr val="accent1"/>
              </a:solidFill>
            </a:endParaRPr>
          </a:p>
        </p:txBody>
      </p:sp>
      <p:sp>
        <p:nvSpPr>
          <p:cNvPr id="26" name="Untertitel 2">
            <a:extLst>
              <a:ext uri="{FF2B5EF4-FFF2-40B4-BE49-F238E27FC236}">
                <a16:creationId xmlns:a16="http://schemas.microsoft.com/office/drawing/2014/main" id="{7D641DFD-00C3-0A4C-8C1F-5DA741975C03}"/>
              </a:ext>
            </a:extLst>
          </p:cNvPr>
          <p:cNvSpPr txBox="1">
            <a:spLocks/>
          </p:cNvSpPr>
          <p:nvPr/>
        </p:nvSpPr>
        <p:spPr>
          <a:xfrm>
            <a:off x="304797" y="3690610"/>
            <a:ext cx="11542988" cy="2258245"/>
          </a:xfrm>
          <a:prstGeom prst="rect">
            <a:avLst/>
          </a:prstGeom>
          <a:noFill/>
          <a:ln w="19050">
            <a:solidFill>
              <a:schemeClr val="tx2">
                <a:lumMod val="25000"/>
              </a:schemeClr>
            </a:solidFill>
          </a:ln>
        </p:spPr>
        <p:txBody>
          <a:bodyPr vert="horz" lIns="91440" tIns="0" rIns="91440" bIns="45720" rtlCol="0" anchor="ctr">
            <a:normAutofit fontScale="92500" lnSpcReduction="100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rtl="1"/>
            <a:r>
              <a:rPr lang="ar-SA" sz="2000" b="1" dirty="0"/>
              <a:t>كان وجود أهل البلاد الأصليين متواصلا دون انقطاع وبقي هكذا إلى عصرنا هذا، يشير إلى ذلك ما تذكره التوراة في سفر يشوع بصورة خاصة أي أثناء الهجرة اليهودية الكبرى مع استخدام القوة بعد التيه في سيناء، إن ذلك لم يوصل إلى القضاء على السكان الأصليين في أكثر من مدينة من المدن التي اقتحموها</a:t>
            </a:r>
          </a:p>
          <a:p>
            <a:pPr algn="ctr" rtl="1"/>
            <a:r>
              <a:rPr lang="ar-SA" sz="2000" b="1" dirty="0"/>
              <a:t>كما يشير إلى النسبة العالية لأهل البلاد الأصليين أنه في أوج السيطرة اليهودية على السلطة، أي في فترة امتدت أربعين سنة هي عمر ما يعرف بدولة داوود وسليمان عليهما السلام، كان بناء هيكل سليمان وفق التوراة بمشاركة العمال من أهل البلاد الأصليين الذين بلغ تعدادهم ١٥٣ ألفا من الكنعانيين مقابل ٣٠ ألفا من اليهود.</a:t>
            </a:r>
            <a:r>
              <a:rPr lang="de-DE" sz="2400" dirty="0"/>
              <a:t> </a:t>
            </a:r>
            <a:endParaRPr lang="ar-SA" sz="2400" b="1" dirty="0">
              <a:solidFill>
                <a:srgbClr val="0070C0"/>
              </a:solidFill>
            </a:endParaRPr>
          </a:p>
        </p:txBody>
      </p:sp>
      <p:sp>
        <p:nvSpPr>
          <p:cNvPr id="27" name="Textfeld 26">
            <a:extLst>
              <a:ext uri="{FF2B5EF4-FFF2-40B4-BE49-F238E27FC236}">
                <a16:creationId xmlns:a16="http://schemas.microsoft.com/office/drawing/2014/main" id="{DF1938BE-95BB-7647-8790-24E405E01A6D}"/>
              </a:ext>
            </a:extLst>
          </p:cNvPr>
          <p:cNvSpPr txBox="1"/>
          <p:nvPr/>
        </p:nvSpPr>
        <p:spPr>
          <a:xfrm>
            <a:off x="3406664" y="3167390"/>
            <a:ext cx="5138246" cy="523220"/>
          </a:xfrm>
          <a:prstGeom prst="rect">
            <a:avLst/>
          </a:prstGeom>
          <a:solidFill>
            <a:schemeClr val="bg1">
              <a:lumMod val="95000"/>
            </a:schemeClr>
          </a:solidFill>
          <a:ln>
            <a:solidFill>
              <a:schemeClr val="accent2"/>
            </a:solidFill>
          </a:ln>
        </p:spPr>
        <p:txBody>
          <a:bodyPr wrap="square">
            <a:spAutoFit/>
          </a:bodyPr>
          <a:lstStyle/>
          <a:p>
            <a:pPr marL="0" algn="ctr" defTabSz="457200" rtl="1" eaLnBrk="1" latinLnBrk="0" hangingPunct="1"/>
            <a:r>
              <a:rPr lang="ar-SA" sz="2800" b="1" dirty="0">
                <a:solidFill>
                  <a:schemeClr val="accent1"/>
                </a:solidFill>
              </a:rPr>
              <a:t>حصيلة العنصر السكاني حتى القرن ٢٠ </a:t>
            </a:r>
            <a:r>
              <a:rPr lang="ar-SA" sz="2800" b="1" dirty="0" err="1">
                <a:solidFill>
                  <a:schemeClr val="accent1"/>
                </a:solidFill>
              </a:rPr>
              <a:t>م</a:t>
            </a:r>
            <a:endParaRPr lang="de-DE" sz="2800" dirty="0">
              <a:solidFill>
                <a:schemeClr val="accent1"/>
              </a:solidFill>
            </a:endParaRPr>
          </a:p>
        </p:txBody>
      </p:sp>
      <p:sp>
        <p:nvSpPr>
          <p:cNvPr id="2" name="Untertitel 2">
            <a:extLst>
              <a:ext uri="{FF2B5EF4-FFF2-40B4-BE49-F238E27FC236}">
                <a16:creationId xmlns:a16="http://schemas.microsoft.com/office/drawing/2014/main" id="{BE290C57-8D8F-C47B-FD9B-7D4DEF321AA2}"/>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187504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Grafik 5" descr="Ein Bild, das draußen, Boden, Natur, Berg enthält.&#10;&#10;Automatisch generierte Beschreibung">
            <a:extLst>
              <a:ext uri="{FF2B5EF4-FFF2-40B4-BE49-F238E27FC236}">
                <a16:creationId xmlns:a16="http://schemas.microsoft.com/office/drawing/2014/main" id="{434034AB-52A5-8044-A61B-82DDF8A06FDA}"/>
              </a:ext>
            </a:extLst>
          </p:cNvPr>
          <p:cNvPicPr>
            <a:picLocks noChangeAspect="1"/>
          </p:cNvPicPr>
          <p:nvPr/>
        </p:nvPicPr>
        <p:blipFill rotWithShape="1">
          <a:blip r:embed="rId2"/>
          <a:srcRect l="20752" r="11428"/>
          <a:stretch/>
        </p:blipFill>
        <p:spPr>
          <a:xfrm>
            <a:off x="3179" y="346840"/>
            <a:ext cx="4651117" cy="6511159"/>
          </a:xfrm>
          <a:prstGeom prst="rect">
            <a:avLst/>
          </a:prstGeom>
        </p:spPr>
      </p:pic>
      <p:sp>
        <p:nvSpPr>
          <p:cNvPr id="8" name="Rechteck 7">
            <a:extLst>
              <a:ext uri="{FF2B5EF4-FFF2-40B4-BE49-F238E27FC236}">
                <a16:creationId xmlns:a16="http://schemas.microsoft.com/office/drawing/2014/main" id="{78AA2CC2-D202-8941-8323-BE57D901CB9D}"/>
              </a:ext>
            </a:extLst>
          </p:cNvPr>
          <p:cNvSpPr/>
          <p:nvPr/>
        </p:nvSpPr>
        <p:spPr>
          <a:xfrm>
            <a:off x="5851619" y="976102"/>
            <a:ext cx="5142755"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والحمد لله رب العالمين</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12" name="Titel 1">
            <a:extLst>
              <a:ext uri="{FF2B5EF4-FFF2-40B4-BE49-F238E27FC236}">
                <a16:creationId xmlns:a16="http://schemas.microsoft.com/office/drawing/2014/main" id="{0CA0720B-106E-ED42-8696-D0B48DBD45B2}"/>
              </a:ext>
            </a:extLst>
          </p:cNvPr>
          <p:cNvSpPr txBox="1">
            <a:spLocks/>
          </p:cNvSpPr>
          <p:nvPr/>
        </p:nvSpPr>
        <p:spPr>
          <a:xfrm>
            <a:off x="5338240" y="2464974"/>
            <a:ext cx="6642538" cy="1928052"/>
          </a:xfrm>
          <a:prstGeom prst="rect">
            <a:avLst/>
          </a:prstGeom>
        </p:spPr>
        <p:txBody>
          <a:bodyPr vert="horz" lIns="91440" tIns="45720" rIns="91440" bIns="0" rtlCol="0" anchor="ctr">
            <a:normAutofit lnSpcReduction="10000"/>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r"/>
            <a:r>
              <a:rPr lang="ar-SA" sz="4800" b="1" dirty="0">
                <a:ln>
                  <a:solidFill>
                    <a:schemeClr val="bg2">
                      <a:lumMod val="90000"/>
                    </a:schemeClr>
                  </a:solidFill>
                </a:ln>
                <a:cs typeface="+mn-cs"/>
              </a:rPr>
              <a:t> </a:t>
            </a:r>
            <a:r>
              <a:rPr lang="en-US" sz="3600" b="1" dirty="0">
                <a:ln>
                  <a:solidFill>
                    <a:schemeClr val="bg2">
                      <a:lumMod val="90000"/>
                    </a:schemeClr>
                  </a:solidFill>
                </a:ln>
                <a:cs typeface="+mn-cs"/>
              </a:rPr>
              <a:t>تاريخ </a:t>
            </a:r>
            <a:r>
              <a:rPr lang="en-US" sz="3600" b="1" dirty="0" err="1">
                <a:ln>
                  <a:solidFill>
                    <a:schemeClr val="bg2">
                      <a:lumMod val="90000"/>
                    </a:schemeClr>
                  </a:solidFill>
                </a:ln>
                <a:cs typeface="+mn-cs"/>
              </a:rPr>
              <a:t>فلسطي</a:t>
            </a:r>
            <a:r>
              <a:rPr lang="ar-SA" sz="3600" b="1" dirty="0">
                <a:ln>
                  <a:solidFill>
                    <a:schemeClr val="bg2">
                      <a:lumMod val="90000"/>
                    </a:schemeClr>
                  </a:solidFill>
                </a:ln>
                <a:cs typeface="+mn-cs"/>
              </a:rPr>
              <a:t>ين</a:t>
            </a:r>
            <a:br>
              <a:rPr lang="ar-SA" sz="4800" b="1" dirty="0">
                <a:ln>
                  <a:solidFill>
                    <a:schemeClr val="bg2">
                      <a:lumMod val="90000"/>
                    </a:schemeClr>
                  </a:solidFill>
                </a:ln>
              </a:rPr>
            </a:br>
            <a:br>
              <a:rPr lang="en-US" sz="4800" b="1" dirty="0">
                <a:ln>
                  <a:solidFill>
                    <a:schemeClr val="bg2">
                      <a:lumMod val="90000"/>
                    </a:schemeClr>
                  </a:solidFill>
                </a:ln>
              </a:rPr>
            </a:br>
            <a:r>
              <a:rPr lang="ar-SA" sz="4800" b="1" dirty="0">
                <a:ln>
                  <a:solidFill>
                    <a:schemeClr val="bg2">
                      <a:lumMod val="90000"/>
                    </a:schemeClr>
                  </a:solidFill>
                </a:ln>
              </a:rPr>
              <a:t> </a:t>
            </a:r>
            <a:r>
              <a:rPr lang="ar-SA" sz="3600" b="1" dirty="0">
                <a:ln>
                  <a:solidFill>
                    <a:schemeClr val="bg2">
                      <a:lumMod val="90000"/>
                    </a:schemeClr>
                  </a:solidFill>
                </a:ln>
              </a:rPr>
              <a:t>جمعية مركز التوحيد في روتردام</a:t>
            </a:r>
            <a:endParaRPr lang="en-US" sz="4800" b="1" dirty="0">
              <a:ln>
                <a:solidFill>
                  <a:schemeClr val="bg2">
                    <a:lumMod val="90000"/>
                  </a:schemeClr>
                </a:solidFill>
              </a:ln>
              <a:cs typeface="+mn-cs"/>
            </a:endParaRPr>
          </a:p>
        </p:txBody>
      </p:sp>
      <p:sp>
        <p:nvSpPr>
          <p:cNvPr id="2" name="Untertitel 2">
            <a:extLst>
              <a:ext uri="{FF2B5EF4-FFF2-40B4-BE49-F238E27FC236}">
                <a16:creationId xmlns:a16="http://schemas.microsoft.com/office/drawing/2014/main" id="{BEF5BCA0-817C-CF4F-D5B5-9FDA6417914C}"/>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165587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2">
            <a:extLst>
              <a:ext uri="{FF2B5EF4-FFF2-40B4-BE49-F238E27FC236}">
                <a16:creationId xmlns:a16="http://schemas.microsoft.com/office/drawing/2014/main" id="{F32DFD13-D022-8547-91CF-82894F2E5AE0}"/>
              </a:ext>
            </a:extLst>
          </p:cNvPr>
          <p:cNvSpPr txBox="1">
            <a:spLocks/>
          </p:cNvSpPr>
          <p:nvPr/>
        </p:nvSpPr>
        <p:spPr>
          <a:xfrm>
            <a:off x="304800" y="346840"/>
            <a:ext cx="11520000" cy="5192111"/>
          </a:xfrm>
          <a:prstGeom prst="rect">
            <a:avLst/>
          </a:prstGeom>
          <a:noFill/>
          <a:ln w="19050">
            <a:noFill/>
          </a:ln>
        </p:spPr>
        <p:txBody>
          <a:bodyPr vert="horz" lIns="91440" tIns="0" rIns="91440" bIns="45720" rtlCol="0" anchor="t">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lnSpc>
                <a:spcPct val="100000"/>
              </a:lnSpc>
            </a:pPr>
            <a:endParaRPr lang="ar-SA" sz="2000" b="1" dirty="0">
              <a:solidFill>
                <a:schemeClr val="bg2">
                  <a:lumMod val="25000"/>
                </a:schemeClr>
              </a:solidFill>
            </a:endParaRPr>
          </a:p>
          <a:p>
            <a:pPr rtl="1">
              <a:lnSpc>
                <a:spcPct val="100000"/>
              </a:lnSpc>
            </a:pPr>
            <a:r>
              <a:rPr lang="ar-SA" sz="2800" b="1" dirty="0">
                <a:solidFill>
                  <a:schemeClr val="bg2">
                    <a:lumMod val="25000"/>
                  </a:schemeClr>
                </a:solidFill>
              </a:rPr>
              <a:t>بعض المراجع والمصادر:</a:t>
            </a:r>
          </a:p>
          <a:p>
            <a:pPr rtl="1">
              <a:lnSpc>
                <a:spcPct val="100000"/>
              </a:lnSpc>
            </a:pPr>
            <a:r>
              <a:rPr lang="ar-SA" sz="2800" b="1" dirty="0">
                <a:solidFill>
                  <a:schemeClr val="bg2">
                    <a:lumMod val="25000"/>
                  </a:schemeClr>
                </a:solidFill>
              </a:rPr>
              <a:t> </a:t>
            </a:r>
          </a:p>
          <a:p>
            <a:pPr rtl="1">
              <a:lnSpc>
                <a:spcPct val="100000"/>
              </a:lnSpc>
            </a:pPr>
            <a:r>
              <a:rPr lang="ar-SA" sz="2000" b="1" dirty="0">
                <a:solidFill>
                  <a:schemeClr val="bg2">
                    <a:lumMod val="25000"/>
                  </a:schemeClr>
                </a:solidFill>
              </a:rPr>
              <a:t>١- عارف العارف، المفصل في تاريخ القدس، الطبعة الأولى، ٤ / ١٩٨١م، مكتبة الأندلس في القدس</a:t>
            </a:r>
          </a:p>
          <a:p>
            <a:pPr rtl="1">
              <a:lnSpc>
                <a:spcPct val="100000"/>
              </a:lnSpc>
            </a:pPr>
            <a:r>
              <a:rPr lang="ar-SA" sz="2000" b="1" dirty="0">
                <a:solidFill>
                  <a:schemeClr val="bg2">
                    <a:lumMod val="25000"/>
                  </a:schemeClr>
                </a:solidFill>
              </a:rPr>
              <a:t>٢- ابن الأثير، الكامل في التاريخ، الطبعة الثانية، ١٩٦٧م، دار الكتاب العربي في بيروت</a:t>
            </a:r>
          </a:p>
          <a:p>
            <a:pPr rtl="1">
              <a:lnSpc>
                <a:spcPct val="100000"/>
              </a:lnSpc>
            </a:pPr>
            <a:r>
              <a:rPr lang="ar-SA" sz="2000" b="1" dirty="0">
                <a:solidFill>
                  <a:schemeClr val="bg2">
                    <a:lumMod val="25000"/>
                  </a:schemeClr>
                </a:solidFill>
              </a:rPr>
              <a:t>٣- التوراة والإنجيل؛ العهد القديم والعهد الجديد "الكتاب المقدس"</a:t>
            </a:r>
          </a:p>
          <a:p>
            <a:pPr rtl="1">
              <a:lnSpc>
                <a:spcPct val="100000"/>
              </a:lnSpc>
            </a:pPr>
            <a:r>
              <a:rPr lang="ar-SA" sz="2000" b="1" dirty="0">
                <a:solidFill>
                  <a:schemeClr val="bg2">
                    <a:lumMod val="25000"/>
                  </a:schemeClr>
                </a:solidFill>
              </a:rPr>
              <a:t>٤- </a:t>
            </a:r>
            <a:r>
              <a:rPr lang="ar-SA" sz="2000" b="1" dirty="0"/>
              <a:t>د. محسن محمد صالح، القضية الفلسطينية خلفياتها التاريخية وتطوراتها المعاصرة، الطبعة الإلكترونية ٢٠٢٢م، مركز الزيتونة للدراسات والاستشارات – بيروت</a:t>
            </a:r>
          </a:p>
          <a:p>
            <a:pPr rtl="1">
              <a:lnSpc>
                <a:spcPct val="100000"/>
              </a:lnSpc>
            </a:pPr>
            <a:r>
              <a:rPr lang="ar-SA" sz="2000" b="1" dirty="0">
                <a:solidFill>
                  <a:schemeClr val="bg2">
                    <a:lumMod val="25000"/>
                  </a:schemeClr>
                </a:solidFill>
              </a:rPr>
              <a:t>٥- طه الفتياني، اليهود والكنعانية، مدونات شبكة الجزيرة، ٥ / ١٠ / ٢٠١٧م (</a:t>
            </a:r>
            <a:r>
              <a:rPr lang="de-DE" sz="2000" b="1" dirty="0">
                <a:solidFill>
                  <a:schemeClr val="accent6">
                    <a:lumMod val="75000"/>
                  </a:schemeClr>
                </a:solidFill>
                <a:hlinkClick r:id="rId2">
                  <a:extLst>
                    <a:ext uri="{A12FA001-AC4F-418D-AE19-62706E023703}">
                      <ahyp:hlinkClr xmlns:ahyp="http://schemas.microsoft.com/office/drawing/2018/hyperlinkcolor" val="tx"/>
                    </a:ext>
                  </a:extLst>
                </a:hlinkClick>
              </a:rPr>
              <a:t>https://bit.ly/3AI7e2G</a:t>
            </a:r>
            <a:r>
              <a:rPr lang="ar-SA" sz="2000" b="1" dirty="0">
                <a:solidFill>
                  <a:schemeClr val="bg2">
                    <a:lumMod val="25000"/>
                  </a:schemeClr>
                </a:solidFill>
              </a:rPr>
              <a:t>) </a:t>
            </a:r>
          </a:p>
          <a:p>
            <a:pPr rtl="1"/>
            <a:endParaRPr lang="ar-SA" sz="2800" b="1" dirty="0">
              <a:solidFill>
                <a:schemeClr val="bg2">
                  <a:lumMod val="25000"/>
                </a:schemeClr>
              </a:solidFill>
            </a:endParaRPr>
          </a:p>
        </p:txBody>
      </p:sp>
      <p:sp>
        <p:nvSpPr>
          <p:cNvPr id="2" name="Untertitel 2">
            <a:extLst>
              <a:ext uri="{FF2B5EF4-FFF2-40B4-BE49-F238E27FC236}">
                <a16:creationId xmlns:a16="http://schemas.microsoft.com/office/drawing/2014/main" id="{A0287510-2F50-4F0C-3CD9-B7B7FF1AC353}"/>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131309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2">
            <a:extLst>
              <a:ext uri="{FF2B5EF4-FFF2-40B4-BE49-F238E27FC236}">
                <a16:creationId xmlns:a16="http://schemas.microsoft.com/office/drawing/2014/main" id="{F32DFD13-D022-8547-91CF-82894F2E5AE0}"/>
              </a:ext>
            </a:extLst>
          </p:cNvPr>
          <p:cNvSpPr txBox="1">
            <a:spLocks/>
          </p:cNvSpPr>
          <p:nvPr/>
        </p:nvSpPr>
        <p:spPr>
          <a:xfrm>
            <a:off x="304800" y="346840"/>
            <a:ext cx="11520000" cy="5192111"/>
          </a:xfrm>
          <a:prstGeom prst="rect">
            <a:avLst/>
          </a:prstGeom>
          <a:noFill/>
          <a:ln w="19050">
            <a:noFill/>
          </a:ln>
        </p:spPr>
        <p:txBody>
          <a:bodyPr vert="horz" lIns="91440" tIns="0" rIns="91440" bIns="45720" rtlCol="0" anchor="t">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rtl="1">
              <a:lnSpc>
                <a:spcPct val="100000"/>
              </a:lnSpc>
            </a:pPr>
            <a:endParaRPr lang="ar-SA" sz="2000" b="1" dirty="0">
              <a:solidFill>
                <a:schemeClr val="bg2">
                  <a:lumMod val="25000"/>
                </a:schemeClr>
              </a:solidFill>
            </a:endParaRPr>
          </a:p>
          <a:p>
            <a:pPr rtl="1">
              <a:lnSpc>
                <a:spcPct val="100000"/>
              </a:lnSpc>
            </a:pPr>
            <a:r>
              <a:rPr lang="ar-SA" sz="2800" b="1">
                <a:solidFill>
                  <a:schemeClr val="bg2">
                    <a:lumMod val="25000"/>
                  </a:schemeClr>
                </a:solidFill>
              </a:rPr>
              <a:t>بعض المراجع </a:t>
            </a:r>
            <a:r>
              <a:rPr lang="ar-SA" sz="2800" b="1" dirty="0">
                <a:solidFill>
                  <a:schemeClr val="bg2">
                    <a:lumMod val="25000"/>
                  </a:schemeClr>
                </a:solidFill>
              </a:rPr>
              <a:t>والمصادر: </a:t>
            </a:r>
          </a:p>
          <a:p>
            <a:pPr rtl="1">
              <a:lnSpc>
                <a:spcPct val="100000"/>
              </a:lnSpc>
            </a:pPr>
            <a:endParaRPr lang="ar-SA" sz="2000" b="1" dirty="0">
              <a:solidFill>
                <a:schemeClr val="bg2">
                  <a:lumMod val="25000"/>
                </a:schemeClr>
              </a:solidFill>
            </a:endParaRPr>
          </a:p>
          <a:p>
            <a:pPr algn="l">
              <a:lnSpc>
                <a:spcPct val="100000"/>
              </a:lnSpc>
            </a:pPr>
            <a:r>
              <a:rPr lang="de-DE" sz="1600" b="1" dirty="0">
                <a:solidFill>
                  <a:schemeClr val="bg2">
                    <a:lumMod val="25000"/>
                  </a:schemeClr>
                </a:solidFill>
                <a:latin typeface="Arial" panose="020B0604020202020204" pitchFamily="34" charset="0"/>
                <a:cs typeface="Arial" panose="020B0604020202020204" pitchFamily="34" charset="0"/>
              </a:rPr>
              <a:t>1- Kolloquium Arabischer Juristen über Palästina, Die Palästina-Frage, Algier Juli 67, Seidl, Beuel, Deutschland</a:t>
            </a:r>
          </a:p>
          <a:p>
            <a:pPr algn="l">
              <a:lnSpc>
                <a:spcPct val="100000"/>
              </a:lnSpc>
            </a:pPr>
            <a:r>
              <a:rPr lang="de-DE" sz="1600" b="1" dirty="0">
                <a:solidFill>
                  <a:schemeClr val="bg2">
                    <a:lumMod val="25000"/>
                  </a:schemeClr>
                </a:solidFill>
                <a:latin typeface="Arial" panose="020B0604020202020204" pitchFamily="34" charset="0"/>
                <a:cs typeface="Arial" panose="020B0604020202020204" pitchFamily="34" charset="0"/>
              </a:rPr>
              <a:t>2- Das jüdische Volk in der Weltgeschichte, Bundeszentrale für politische Bildung, Bonn, Deutschland</a:t>
            </a:r>
          </a:p>
          <a:p>
            <a:pPr algn="l">
              <a:lnSpc>
                <a:spcPct val="100000"/>
              </a:lnSpc>
            </a:pPr>
            <a:r>
              <a:rPr lang="de-DE" sz="1600" b="1" dirty="0">
                <a:solidFill>
                  <a:schemeClr val="bg2">
                    <a:lumMod val="25000"/>
                  </a:schemeClr>
                </a:solidFill>
                <a:latin typeface="Arial" panose="020B0604020202020204" pitchFamily="34" charset="0"/>
                <a:cs typeface="Arial" panose="020B0604020202020204" pitchFamily="34" charset="0"/>
              </a:rPr>
              <a:t>3- Meyers Enzyklopädisches Lexikon, Mannheim, Wien, Zürich</a:t>
            </a:r>
            <a:r>
              <a:rPr lang="ar-SA" sz="2000" b="1" dirty="0">
                <a:solidFill>
                  <a:schemeClr val="bg2">
                    <a:lumMod val="25000"/>
                  </a:schemeClr>
                </a:solidFill>
              </a:rPr>
              <a:t>  </a:t>
            </a:r>
          </a:p>
          <a:p>
            <a:pPr rtl="1">
              <a:lnSpc>
                <a:spcPct val="100000"/>
              </a:lnSpc>
            </a:pPr>
            <a:endParaRPr lang="ar-SA" sz="2000" b="1" dirty="0">
              <a:solidFill>
                <a:schemeClr val="bg2">
                  <a:lumMod val="25000"/>
                </a:schemeClr>
              </a:solidFill>
            </a:endParaRPr>
          </a:p>
          <a:p>
            <a:pPr rtl="1"/>
            <a:endParaRPr lang="ar-SA" sz="2800" b="1" dirty="0">
              <a:solidFill>
                <a:schemeClr val="bg2">
                  <a:lumMod val="25000"/>
                </a:schemeClr>
              </a:solidFill>
            </a:endParaRPr>
          </a:p>
        </p:txBody>
      </p:sp>
      <p:sp>
        <p:nvSpPr>
          <p:cNvPr id="2" name="Untertitel 2">
            <a:extLst>
              <a:ext uri="{FF2B5EF4-FFF2-40B4-BE49-F238E27FC236}">
                <a16:creationId xmlns:a16="http://schemas.microsoft.com/office/drawing/2014/main" id="{71B78E8F-B8DC-24B9-7A09-A8FE2AEEC085}"/>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424358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Legende mit Pfeil nach links 4">
            <a:extLst>
              <a:ext uri="{FF2B5EF4-FFF2-40B4-BE49-F238E27FC236}">
                <a16:creationId xmlns:a16="http://schemas.microsoft.com/office/drawing/2014/main" id="{AD6A68E1-0D6C-6947-9616-74A4943728F5}"/>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7" name="Textfeld 6">
            <a:extLst>
              <a:ext uri="{FF2B5EF4-FFF2-40B4-BE49-F238E27FC236}">
                <a16:creationId xmlns:a16="http://schemas.microsoft.com/office/drawing/2014/main" id="{7C9E2BA9-FD68-F148-B62A-9897A16DAD92}"/>
              </a:ext>
            </a:extLst>
          </p:cNvPr>
          <p:cNvSpPr txBox="1"/>
          <p:nvPr/>
        </p:nvSpPr>
        <p:spPr>
          <a:xfrm>
            <a:off x="5286702" y="1794024"/>
            <a:ext cx="5240207" cy="400110"/>
          </a:xfrm>
          <a:prstGeom prst="rect">
            <a:avLst/>
          </a:prstGeom>
          <a:noFill/>
        </p:spPr>
        <p:txBody>
          <a:bodyPr wrap="square" rtlCol="0">
            <a:spAutoFit/>
          </a:bodyPr>
          <a:lstStyle/>
          <a:p>
            <a:pPr marL="0" algn="r" defTabSz="457200" rtl="1" eaLnBrk="1" latinLnBrk="0" hangingPunct="1"/>
            <a:r>
              <a:rPr lang="ar-SA" sz="2000" b="1" dirty="0"/>
              <a:t>الجوانب السياسية والدينية</a:t>
            </a:r>
          </a:p>
        </p:txBody>
      </p:sp>
      <p:pic>
        <p:nvPicPr>
          <p:cNvPr id="19" name="Grafik 18" descr="Ein Bild, das draußen, Boden, Natur, Berg enthält.&#10;&#10;Automatisch generierte Beschreibung">
            <a:extLst>
              <a:ext uri="{FF2B5EF4-FFF2-40B4-BE49-F238E27FC236}">
                <a16:creationId xmlns:a16="http://schemas.microsoft.com/office/drawing/2014/main" id="{6C07CEF4-CF0C-E349-8634-8CCC680CA6DF}"/>
              </a:ext>
            </a:extLst>
          </p:cNvPr>
          <p:cNvPicPr>
            <a:picLocks noChangeAspect="1"/>
          </p:cNvPicPr>
          <p:nvPr/>
        </p:nvPicPr>
        <p:blipFill rotWithShape="1">
          <a:blip r:embed="rId2"/>
          <a:srcRect l="20752" r="11428"/>
          <a:stretch/>
        </p:blipFill>
        <p:spPr>
          <a:xfrm>
            <a:off x="3179" y="346840"/>
            <a:ext cx="4651117" cy="6511159"/>
          </a:xfrm>
          <a:prstGeom prst="rect">
            <a:avLst/>
          </a:prstGeom>
        </p:spPr>
      </p:pic>
      <p:sp>
        <p:nvSpPr>
          <p:cNvPr id="2" name="Textfeld 1">
            <a:extLst>
              <a:ext uri="{FF2B5EF4-FFF2-40B4-BE49-F238E27FC236}">
                <a16:creationId xmlns:a16="http://schemas.microsoft.com/office/drawing/2014/main" id="{38F88118-9E03-2F42-B63E-6FB21DE78B8D}"/>
              </a:ext>
            </a:extLst>
          </p:cNvPr>
          <p:cNvSpPr txBox="1"/>
          <p:nvPr/>
        </p:nvSpPr>
        <p:spPr>
          <a:xfrm>
            <a:off x="5286702" y="879624"/>
            <a:ext cx="5240207" cy="400110"/>
          </a:xfrm>
          <a:prstGeom prst="rect">
            <a:avLst/>
          </a:prstGeom>
          <a:noFill/>
        </p:spPr>
        <p:txBody>
          <a:bodyPr wrap="square" rtlCol="0">
            <a:spAutoFit/>
          </a:bodyPr>
          <a:lstStyle/>
          <a:p>
            <a:pPr marL="0" algn="r" defTabSz="457200" rtl="1" eaLnBrk="1" latinLnBrk="0" hangingPunct="1"/>
            <a:r>
              <a:rPr lang="ar-SA" sz="2000" b="1" dirty="0"/>
              <a:t>المعرفة والوعي</a:t>
            </a:r>
          </a:p>
        </p:txBody>
      </p:sp>
      <p:sp>
        <p:nvSpPr>
          <p:cNvPr id="3" name="Legende mit Pfeil nach links 2">
            <a:extLst>
              <a:ext uri="{FF2B5EF4-FFF2-40B4-BE49-F238E27FC236}">
                <a16:creationId xmlns:a16="http://schemas.microsoft.com/office/drawing/2014/main" id="{0C8A1C96-130B-7C2F-5FDC-DD872C0A7664}"/>
              </a:ext>
            </a:extLst>
          </p:cNvPr>
          <p:cNvSpPr/>
          <p:nvPr/>
        </p:nvSpPr>
        <p:spPr>
          <a:xfrm>
            <a:off x="10820249" y="15368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6" name="Untertitel 2">
            <a:extLst>
              <a:ext uri="{FF2B5EF4-FFF2-40B4-BE49-F238E27FC236}">
                <a16:creationId xmlns:a16="http://schemas.microsoft.com/office/drawing/2014/main" id="{ECEB2E0F-4E80-8E44-3B3D-71781ABF34D8}"/>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147101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Legende mit Pfeil nach links 4">
            <a:extLst>
              <a:ext uri="{FF2B5EF4-FFF2-40B4-BE49-F238E27FC236}">
                <a16:creationId xmlns:a16="http://schemas.microsoft.com/office/drawing/2014/main" id="{AD6A68E1-0D6C-6947-9616-74A4943728F5}"/>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7" name="Textfeld 6">
            <a:extLst>
              <a:ext uri="{FF2B5EF4-FFF2-40B4-BE49-F238E27FC236}">
                <a16:creationId xmlns:a16="http://schemas.microsoft.com/office/drawing/2014/main" id="{7C9E2BA9-FD68-F148-B62A-9897A16DAD92}"/>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المعرفة والوعي</a:t>
            </a:r>
          </a:p>
        </p:txBody>
      </p:sp>
      <p:sp>
        <p:nvSpPr>
          <p:cNvPr id="8" name="Legende mit Pfeil nach links 7">
            <a:extLst>
              <a:ext uri="{FF2B5EF4-FFF2-40B4-BE49-F238E27FC236}">
                <a16:creationId xmlns:a16="http://schemas.microsoft.com/office/drawing/2014/main" id="{82203C0A-060C-3E4E-87E9-1C8D5EC4BD70}"/>
              </a:ext>
            </a:extLst>
          </p:cNvPr>
          <p:cNvSpPr/>
          <p:nvPr/>
        </p:nvSpPr>
        <p:spPr>
          <a:xfrm>
            <a:off x="10820249" y="15368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9" name="Textfeld 8">
            <a:extLst>
              <a:ext uri="{FF2B5EF4-FFF2-40B4-BE49-F238E27FC236}">
                <a16:creationId xmlns:a16="http://schemas.microsoft.com/office/drawing/2014/main" id="{4E1C4B54-220F-D248-BCC4-C0BCF3708905}"/>
              </a:ext>
            </a:extLst>
          </p:cNvPr>
          <p:cNvSpPr txBox="1"/>
          <p:nvPr/>
        </p:nvSpPr>
        <p:spPr>
          <a:xfrm>
            <a:off x="4981903" y="1794024"/>
            <a:ext cx="5545007" cy="400110"/>
          </a:xfrm>
          <a:prstGeom prst="rect">
            <a:avLst/>
          </a:prstGeom>
          <a:noFill/>
        </p:spPr>
        <p:txBody>
          <a:bodyPr wrap="square" rtlCol="0">
            <a:spAutoFit/>
          </a:bodyPr>
          <a:lstStyle/>
          <a:p>
            <a:pPr marL="0" algn="r" defTabSz="457200" rtl="1" eaLnBrk="1" latinLnBrk="0" hangingPunct="1"/>
            <a:r>
              <a:rPr lang="ar-SA" sz="2000" b="1" dirty="0"/>
              <a:t>المسارات الأربعة: التاريخي والسياسي والديني والقانوني الدولي</a:t>
            </a:r>
          </a:p>
        </p:txBody>
      </p:sp>
      <p:pic>
        <p:nvPicPr>
          <p:cNvPr id="10" name="Grafik 9" descr="Ein Bild, das draußen, Boden, Natur, Berg enthält.&#10;&#10;Automatisch generierte Beschreibung">
            <a:extLst>
              <a:ext uri="{FF2B5EF4-FFF2-40B4-BE49-F238E27FC236}">
                <a16:creationId xmlns:a16="http://schemas.microsoft.com/office/drawing/2014/main" id="{726B688C-B160-F64B-8F1F-5771975BDFA8}"/>
              </a:ext>
            </a:extLst>
          </p:cNvPr>
          <p:cNvPicPr>
            <a:picLocks noChangeAspect="1"/>
          </p:cNvPicPr>
          <p:nvPr/>
        </p:nvPicPr>
        <p:blipFill rotWithShape="1">
          <a:blip r:embed="rId2"/>
          <a:srcRect l="20752" r="11428"/>
          <a:stretch/>
        </p:blipFill>
        <p:spPr>
          <a:xfrm>
            <a:off x="3179" y="346840"/>
            <a:ext cx="4651117" cy="6511159"/>
          </a:xfrm>
          <a:prstGeom prst="rect">
            <a:avLst/>
          </a:prstGeom>
        </p:spPr>
      </p:pic>
      <p:sp>
        <p:nvSpPr>
          <p:cNvPr id="3" name="Textfeld 2">
            <a:extLst>
              <a:ext uri="{FF2B5EF4-FFF2-40B4-BE49-F238E27FC236}">
                <a16:creationId xmlns:a16="http://schemas.microsoft.com/office/drawing/2014/main" id="{B08FD8AF-5D95-4494-6997-21E9D826774D}"/>
              </a:ext>
            </a:extLst>
          </p:cNvPr>
          <p:cNvSpPr txBox="1"/>
          <p:nvPr/>
        </p:nvSpPr>
        <p:spPr>
          <a:xfrm>
            <a:off x="5875792" y="2673648"/>
            <a:ext cx="4651117" cy="369332"/>
          </a:xfrm>
          <a:prstGeom prst="rect">
            <a:avLst/>
          </a:prstGeom>
          <a:noFill/>
        </p:spPr>
        <p:txBody>
          <a:bodyPr wrap="square">
            <a:spAutoFit/>
          </a:bodyPr>
          <a:lstStyle/>
          <a:p>
            <a:pPr marL="0" algn="r" defTabSz="457200" rtl="1" eaLnBrk="1" latinLnBrk="0" hangingPunct="1"/>
            <a:r>
              <a:rPr lang="ar-SA" sz="1800" b="1" dirty="0"/>
              <a:t>الجوانب السياسية والدينية والقانونية الدولية</a:t>
            </a:r>
          </a:p>
        </p:txBody>
      </p:sp>
      <p:sp>
        <p:nvSpPr>
          <p:cNvPr id="4" name="Legende mit Pfeil nach links 3">
            <a:extLst>
              <a:ext uri="{FF2B5EF4-FFF2-40B4-BE49-F238E27FC236}">
                <a16:creationId xmlns:a16="http://schemas.microsoft.com/office/drawing/2014/main" id="{AF2AB77F-64C0-F518-58C9-7DEABBF4D0E2}"/>
              </a:ext>
            </a:extLst>
          </p:cNvPr>
          <p:cNvSpPr/>
          <p:nvPr/>
        </p:nvSpPr>
        <p:spPr>
          <a:xfrm>
            <a:off x="10820249" y="24512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1" name="Untertitel 2">
            <a:extLst>
              <a:ext uri="{FF2B5EF4-FFF2-40B4-BE49-F238E27FC236}">
                <a16:creationId xmlns:a16="http://schemas.microsoft.com/office/drawing/2014/main" id="{DD437864-FBC2-D7DC-70F1-C4CFB4CE3E0F}"/>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43397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Legende mit Pfeil nach links 4">
            <a:extLst>
              <a:ext uri="{FF2B5EF4-FFF2-40B4-BE49-F238E27FC236}">
                <a16:creationId xmlns:a16="http://schemas.microsoft.com/office/drawing/2014/main" id="{AD6A68E1-0D6C-6947-9616-74A4943728F5}"/>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7" name="Textfeld 6">
            <a:extLst>
              <a:ext uri="{FF2B5EF4-FFF2-40B4-BE49-F238E27FC236}">
                <a16:creationId xmlns:a16="http://schemas.microsoft.com/office/drawing/2014/main" id="{7C9E2BA9-FD68-F148-B62A-9897A16DAD92}"/>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المعرفة والوعي</a:t>
            </a:r>
          </a:p>
        </p:txBody>
      </p:sp>
      <p:sp>
        <p:nvSpPr>
          <p:cNvPr id="8" name="Legende mit Pfeil nach links 7">
            <a:extLst>
              <a:ext uri="{FF2B5EF4-FFF2-40B4-BE49-F238E27FC236}">
                <a16:creationId xmlns:a16="http://schemas.microsoft.com/office/drawing/2014/main" id="{82203C0A-060C-3E4E-87E9-1C8D5EC4BD70}"/>
              </a:ext>
            </a:extLst>
          </p:cNvPr>
          <p:cNvSpPr/>
          <p:nvPr/>
        </p:nvSpPr>
        <p:spPr>
          <a:xfrm>
            <a:off x="10828092" y="1514631"/>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9" name="Textfeld 8">
            <a:extLst>
              <a:ext uri="{FF2B5EF4-FFF2-40B4-BE49-F238E27FC236}">
                <a16:creationId xmlns:a16="http://schemas.microsoft.com/office/drawing/2014/main" id="{4E1C4B54-220F-D248-BCC4-C0BCF3708905}"/>
              </a:ext>
            </a:extLst>
          </p:cNvPr>
          <p:cNvSpPr txBox="1"/>
          <p:nvPr/>
        </p:nvSpPr>
        <p:spPr>
          <a:xfrm>
            <a:off x="5294546" y="1806552"/>
            <a:ext cx="5240207" cy="400110"/>
          </a:xfrm>
          <a:prstGeom prst="rect">
            <a:avLst/>
          </a:prstGeom>
          <a:noFill/>
        </p:spPr>
        <p:txBody>
          <a:bodyPr wrap="square" rtlCol="0">
            <a:spAutoFit/>
          </a:bodyPr>
          <a:lstStyle/>
          <a:p>
            <a:pPr marL="0" algn="r" defTabSz="457200" rtl="1" eaLnBrk="1" latinLnBrk="0" hangingPunct="1"/>
            <a:r>
              <a:rPr lang="ar-SA" sz="2000" b="1" dirty="0"/>
              <a:t>الموقف المطلوب</a:t>
            </a:r>
          </a:p>
        </p:txBody>
      </p:sp>
      <p:sp>
        <p:nvSpPr>
          <p:cNvPr id="10" name="Legende mit Pfeil nach links 9">
            <a:extLst>
              <a:ext uri="{FF2B5EF4-FFF2-40B4-BE49-F238E27FC236}">
                <a16:creationId xmlns:a16="http://schemas.microsoft.com/office/drawing/2014/main" id="{0D0F9AB9-46BF-1D43-895E-3E17CAA90982}"/>
              </a:ext>
            </a:extLst>
          </p:cNvPr>
          <p:cNvSpPr/>
          <p:nvPr/>
        </p:nvSpPr>
        <p:spPr>
          <a:xfrm>
            <a:off x="10828092" y="2402723"/>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2" name="Textfeld 11">
            <a:extLst>
              <a:ext uri="{FF2B5EF4-FFF2-40B4-BE49-F238E27FC236}">
                <a16:creationId xmlns:a16="http://schemas.microsoft.com/office/drawing/2014/main" id="{742EBEC3-60CF-F444-A48A-DFC102DD8B22}"/>
              </a:ext>
            </a:extLst>
          </p:cNvPr>
          <p:cNvSpPr txBox="1"/>
          <p:nvPr/>
        </p:nvSpPr>
        <p:spPr>
          <a:xfrm>
            <a:off x="5286702" y="2659868"/>
            <a:ext cx="5240207" cy="400110"/>
          </a:xfrm>
          <a:prstGeom prst="rect">
            <a:avLst/>
          </a:prstGeom>
          <a:noFill/>
        </p:spPr>
        <p:txBody>
          <a:bodyPr wrap="square" rtlCol="0">
            <a:spAutoFit/>
          </a:bodyPr>
          <a:lstStyle/>
          <a:p>
            <a:pPr marL="0" algn="r" defTabSz="457200" rtl="1" eaLnBrk="1" latinLnBrk="0" hangingPunct="1"/>
            <a:r>
              <a:rPr lang="ar-SA" sz="2000" b="1" dirty="0"/>
              <a:t>واجب التعبير وتحصيل المعلومة</a:t>
            </a:r>
          </a:p>
        </p:txBody>
      </p:sp>
      <p:pic>
        <p:nvPicPr>
          <p:cNvPr id="14" name="Grafik 13" descr="Ein Bild, das draußen, Boden, Natur, Berg enthält.&#10;&#10;Automatisch generierte Beschreibung">
            <a:extLst>
              <a:ext uri="{FF2B5EF4-FFF2-40B4-BE49-F238E27FC236}">
                <a16:creationId xmlns:a16="http://schemas.microsoft.com/office/drawing/2014/main" id="{1503274D-3EDC-4D41-B44B-7D03C8C1A7E9}"/>
              </a:ext>
            </a:extLst>
          </p:cNvPr>
          <p:cNvPicPr>
            <a:picLocks noChangeAspect="1"/>
          </p:cNvPicPr>
          <p:nvPr/>
        </p:nvPicPr>
        <p:blipFill rotWithShape="1">
          <a:blip r:embed="rId2"/>
          <a:srcRect l="20752" r="11428"/>
          <a:stretch/>
        </p:blipFill>
        <p:spPr>
          <a:xfrm>
            <a:off x="3179" y="346840"/>
            <a:ext cx="4651117" cy="6511159"/>
          </a:xfrm>
          <a:prstGeom prst="rect">
            <a:avLst/>
          </a:prstGeom>
        </p:spPr>
      </p:pic>
      <p:sp>
        <p:nvSpPr>
          <p:cNvPr id="3" name="Untertitel 2">
            <a:extLst>
              <a:ext uri="{FF2B5EF4-FFF2-40B4-BE49-F238E27FC236}">
                <a16:creationId xmlns:a16="http://schemas.microsoft.com/office/drawing/2014/main" id="{2CC23578-6D58-B6D6-B9F4-D9D1366141D6}"/>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320806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Legende mit Pfeil nach links 8">
            <a:extLst>
              <a:ext uri="{FF2B5EF4-FFF2-40B4-BE49-F238E27FC236}">
                <a16:creationId xmlns:a16="http://schemas.microsoft.com/office/drawing/2014/main" id="{2975F520-EAAF-D04A-A9F8-F183B12A442B}"/>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0" name="Textfeld 9">
            <a:extLst>
              <a:ext uri="{FF2B5EF4-FFF2-40B4-BE49-F238E27FC236}">
                <a16:creationId xmlns:a16="http://schemas.microsoft.com/office/drawing/2014/main" id="{F91477E7-302D-EB40-B520-E91EF3DF1275}"/>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لا جديد في المعلومات التاريخية</a:t>
            </a:r>
          </a:p>
        </p:txBody>
      </p:sp>
      <p:pic>
        <p:nvPicPr>
          <p:cNvPr id="15" name="Grafik 14" descr="Ein Bild, das Karte enthält.&#10;&#10;Automatisch generierte Beschreibung">
            <a:extLst>
              <a:ext uri="{FF2B5EF4-FFF2-40B4-BE49-F238E27FC236}">
                <a16:creationId xmlns:a16="http://schemas.microsoft.com/office/drawing/2014/main" id="{BCE9DD06-1F6C-C543-A9B3-09E0A43508AA}"/>
              </a:ext>
            </a:extLst>
          </p:cNvPr>
          <p:cNvPicPr>
            <a:picLocks noChangeAspect="1"/>
          </p:cNvPicPr>
          <p:nvPr/>
        </p:nvPicPr>
        <p:blipFill>
          <a:blip r:embed="rId2"/>
          <a:stretch>
            <a:fillRect/>
          </a:stretch>
        </p:blipFill>
        <p:spPr>
          <a:xfrm>
            <a:off x="0" y="336331"/>
            <a:ext cx="4800600" cy="6521668"/>
          </a:xfrm>
          <a:prstGeom prst="rect">
            <a:avLst/>
          </a:prstGeom>
        </p:spPr>
      </p:pic>
      <p:sp>
        <p:nvSpPr>
          <p:cNvPr id="3" name="Untertitel 2">
            <a:extLst>
              <a:ext uri="{FF2B5EF4-FFF2-40B4-BE49-F238E27FC236}">
                <a16:creationId xmlns:a16="http://schemas.microsoft.com/office/drawing/2014/main" id="{D0CFE10D-66A8-2014-28C4-797640D92083}"/>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178047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Legende mit Pfeil nach links 8">
            <a:extLst>
              <a:ext uri="{FF2B5EF4-FFF2-40B4-BE49-F238E27FC236}">
                <a16:creationId xmlns:a16="http://schemas.microsoft.com/office/drawing/2014/main" id="{2975F520-EAAF-D04A-A9F8-F183B12A442B}"/>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0" name="Textfeld 9">
            <a:extLst>
              <a:ext uri="{FF2B5EF4-FFF2-40B4-BE49-F238E27FC236}">
                <a16:creationId xmlns:a16="http://schemas.microsoft.com/office/drawing/2014/main" id="{F91477E7-302D-EB40-B520-E91EF3DF1275}"/>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لا جديد في المعلومات التاريخية وهي ثوابت تاريخية</a:t>
            </a:r>
          </a:p>
        </p:txBody>
      </p:sp>
      <p:sp>
        <p:nvSpPr>
          <p:cNvPr id="11" name="Legende mit Pfeil nach links 10">
            <a:extLst>
              <a:ext uri="{FF2B5EF4-FFF2-40B4-BE49-F238E27FC236}">
                <a16:creationId xmlns:a16="http://schemas.microsoft.com/office/drawing/2014/main" id="{D366769C-FAF8-094D-A35A-8456FEC10F4D}"/>
              </a:ext>
            </a:extLst>
          </p:cNvPr>
          <p:cNvSpPr/>
          <p:nvPr/>
        </p:nvSpPr>
        <p:spPr>
          <a:xfrm>
            <a:off x="10820249" y="15368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2" name="Textfeld 11">
            <a:extLst>
              <a:ext uri="{FF2B5EF4-FFF2-40B4-BE49-F238E27FC236}">
                <a16:creationId xmlns:a16="http://schemas.microsoft.com/office/drawing/2014/main" id="{3A82ED8B-BAB1-ED46-B065-2D9DDD083AA0}"/>
              </a:ext>
            </a:extLst>
          </p:cNvPr>
          <p:cNvSpPr txBox="1"/>
          <p:nvPr/>
        </p:nvSpPr>
        <p:spPr>
          <a:xfrm>
            <a:off x="5286703" y="1828800"/>
            <a:ext cx="5240207" cy="400110"/>
          </a:xfrm>
          <a:prstGeom prst="rect">
            <a:avLst/>
          </a:prstGeom>
          <a:noFill/>
        </p:spPr>
        <p:txBody>
          <a:bodyPr wrap="square" rtlCol="0">
            <a:spAutoFit/>
          </a:bodyPr>
          <a:lstStyle/>
          <a:p>
            <a:pPr marL="0" algn="r" defTabSz="457200" rtl="1" eaLnBrk="1" latinLnBrk="0" hangingPunct="1"/>
            <a:r>
              <a:rPr lang="ar-SA" sz="2000" b="1" dirty="0"/>
              <a:t>تاريخ الشعوب في أرض فلسطين التاريخية</a:t>
            </a:r>
          </a:p>
        </p:txBody>
      </p:sp>
      <p:pic>
        <p:nvPicPr>
          <p:cNvPr id="15" name="Grafik 14" descr="Ein Bild, das Karte enthält.&#10;&#10;Automatisch generierte Beschreibung">
            <a:extLst>
              <a:ext uri="{FF2B5EF4-FFF2-40B4-BE49-F238E27FC236}">
                <a16:creationId xmlns:a16="http://schemas.microsoft.com/office/drawing/2014/main" id="{BCE9DD06-1F6C-C543-A9B3-09E0A43508AA}"/>
              </a:ext>
            </a:extLst>
          </p:cNvPr>
          <p:cNvPicPr>
            <a:picLocks noChangeAspect="1"/>
          </p:cNvPicPr>
          <p:nvPr/>
        </p:nvPicPr>
        <p:blipFill>
          <a:blip r:embed="rId2"/>
          <a:stretch>
            <a:fillRect/>
          </a:stretch>
        </p:blipFill>
        <p:spPr>
          <a:xfrm>
            <a:off x="0" y="336331"/>
            <a:ext cx="4800600" cy="6521668"/>
          </a:xfrm>
          <a:prstGeom prst="rect">
            <a:avLst/>
          </a:prstGeom>
        </p:spPr>
      </p:pic>
      <p:sp>
        <p:nvSpPr>
          <p:cNvPr id="3" name="Untertitel 2">
            <a:extLst>
              <a:ext uri="{FF2B5EF4-FFF2-40B4-BE49-F238E27FC236}">
                <a16:creationId xmlns:a16="http://schemas.microsoft.com/office/drawing/2014/main" id="{A44024C7-A746-CAED-8080-A4332473399E}"/>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8120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Legende mit Pfeil nach links 8">
            <a:extLst>
              <a:ext uri="{FF2B5EF4-FFF2-40B4-BE49-F238E27FC236}">
                <a16:creationId xmlns:a16="http://schemas.microsoft.com/office/drawing/2014/main" id="{2975F520-EAAF-D04A-A9F8-F183B12A442B}"/>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0" name="Textfeld 9">
            <a:extLst>
              <a:ext uri="{FF2B5EF4-FFF2-40B4-BE49-F238E27FC236}">
                <a16:creationId xmlns:a16="http://schemas.microsoft.com/office/drawing/2014/main" id="{F91477E7-302D-EB40-B520-E91EF3DF1275}"/>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لا جديد في المعلومات التاريخية</a:t>
            </a:r>
          </a:p>
        </p:txBody>
      </p:sp>
      <p:sp>
        <p:nvSpPr>
          <p:cNvPr id="11" name="Legende mit Pfeil nach links 10">
            <a:extLst>
              <a:ext uri="{FF2B5EF4-FFF2-40B4-BE49-F238E27FC236}">
                <a16:creationId xmlns:a16="http://schemas.microsoft.com/office/drawing/2014/main" id="{D366769C-FAF8-094D-A35A-8456FEC10F4D}"/>
              </a:ext>
            </a:extLst>
          </p:cNvPr>
          <p:cNvSpPr/>
          <p:nvPr/>
        </p:nvSpPr>
        <p:spPr>
          <a:xfrm>
            <a:off x="10820249" y="15368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2" name="Textfeld 11">
            <a:extLst>
              <a:ext uri="{FF2B5EF4-FFF2-40B4-BE49-F238E27FC236}">
                <a16:creationId xmlns:a16="http://schemas.microsoft.com/office/drawing/2014/main" id="{3A82ED8B-BAB1-ED46-B065-2D9DDD083AA0}"/>
              </a:ext>
            </a:extLst>
          </p:cNvPr>
          <p:cNvSpPr txBox="1"/>
          <p:nvPr/>
        </p:nvSpPr>
        <p:spPr>
          <a:xfrm>
            <a:off x="5286703" y="1828800"/>
            <a:ext cx="5240207" cy="400110"/>
          </a:xfrm>
          <a:prstGeom prst="rect">
            <a:avLst/>
          </a:prstGeom>
          <a:noFill/>
        </p:spPr>
        <p:txBody>
          <a:bodyPr wrap="square" rtlCol="0">
            <a:spAutoFit/>
          </a:bodyPr>
          <a:lstStyle/>
          <a:p>
            <a:pPr marL="0" algn="r" defTabSz="457200" rtl="1" eaLnBrk="1" latinLnBrk="0" hangingPunct="1"/>
            <a:r>
              <a:rPr lang="ar-SA" sz="2000" b="1" dirty="0"/>
              <a:t>تاريخ الشعوب في أرض فلسطين التاريخية</a:t>
            </a:r>
          </a:p>
        </p:txBody>
      </p:sp>
      <p:sp>
        <p:nvSpPr>
          <p:cNvPr id="13" name="Legende mit Pfeil nach links 12">
            <a:extLst>
              <a:ext uri="{FF2B5EF4-FFF2-40B4-BE49-F238E27FC236}">
                <a16:creationId xmlns:a16="http://schemas.microsoft.com/office/drawing/2014/main" id="{6D5A1546-A5F3-4C46-91A1-B3B20FDD7DE6}"/>
              </a:ext>
            </a:extLst>
          </p:cNvPr>
          <p:cNvSpPr/>
          <p:nvPr/>
        </p:nvSpPr>
        <p:spPr>
          <a:xfrm>
            <a:off x="10820249" y="24512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4" name="Textfeld 13">
            <a:extLst>
              <a:ext uri="{FF2B5EF4-FFF2-40B4-BE49-F238E27FC236}">
                <a16:creationId xmlns:a16="http://schemas.microsoft.com/office/drawing/2014/main" id="{FBFF0AC7-D454-EA43-9745-5215F77EB986}"/>
              </a:ext>
            </a:extLst>
          </p:cNvPr>
          <p:cNvSpPr txBox="1"/>
          <p:nvPr/>
        </p:nvSpPr>
        <p:spPr>
          <a:xfrm>
            <a:off x="5286703" y="2708424"/>
            <a:ext cx="5240207" cy="400110"/>
          </a:xfrm>
          <a:prstGeom prst="rect">
            <a:avLst/>
          </a:prstGeom>
          <a:noFill/>
        </p:spPr>
        <p:txBody>
          <a:bodyPr wrap="square" rtlCol="0">
            <a:spAutoFit/>
          </a:bodyPr>
          <a:lstStyle/>
          <a:p>
            <a:pPr marL="0" algn="r" defTabSz="457200" rtl="1" eaLnBrk="1" latinLnBrk="0" hangingPunct="1"/>
            <a:r>
              <a:rPr lang="ar-SA" sz="2000" b="1" dirty="0"/>
              <a:t>وجوب التعبير بمختلف المعايير وتحصيل المعلومة الموثقة</a:t>
            </a:r>
          </a:p>
        </p:txBody>
      </p:sp>
      <p:pic>
        <p:nvPicPr>
          <p:cNvPr id="15" name="Grafik 14" descr="Ein Bild, das Karte enthält.&#10;&#10;Automatisch generierte Beschreibung">
            <a:extLst>
              <a:ext uri="{FF2B5EF4-FFF2-40B4-BE49-F238E27FC236}">
                <a16:creationId xmlns:a16="http://schemas.microsoft.com/office/drawing/2014/main" id="{BCE9DD06-1F6C-C543-A9B3-09E0A43508AA}"/>
              </a:ext>
            </a:extLst>
          </p:cNvPr>
          <p:cNvPicPr>
            <a:picLocks noChangeAspect="1"/>
          </p:cNvPicPr>
          <p:nvPr/>
        </p:nvPicPr>
        <p:blipFill>
          <a:blip r:embed="rId2"/>
          <a:stretch>
            <a:fillRect/>
          </a:stretch>
        </p:blipFill>
        <p:spPr>
          <a:xfrm>
            <a:off x="0" y="336331"/>
            <a:ext cx="4800600" cy="6521668"/>
          </a:xfrm>
          <a:prstGeom prst="rect">
            <a:avLst/>
          </a:prstGeom>
        </p:spPr>
      </p:pic>
      <p:sp>
        <p:nvSpPr>
          <p:cNvPr id="3" name="Untertitel 2">
            <a:extLst>
              <a:ext uri="{FF2B5EF4-FFF2-40B4-BE49-F238E27FC236}">
                <a16:creationId xmlns:a16="http://schemas.microsoft.com/office/drawing/2014/main" id="{6A90BA68-C30C-A127-F57A-800ED8F6754D}"/>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234309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014526C-00C6-EB40-820E-DF6144DBC354}"/>
              </a:ext>
            </a:extLst>
          </p:cNvPr>
          <p:cNvPicPr>
            <a:picLocks noChangeAspect="1"/>
          </p:cNvPicPr>
          <p:nvPr/>
        </p:nvPicPr>
        <p:blipFill rotWithShape="1">
          <a:blip r:embed="rId2"/>
          <a:srcRect r="3114"/>
          <a:stretch/>
        </p:blipFill>
        <p:spPr>
          <a:xfrm>
            <a:off x="24201" y="336330"/>
            <a:ext cx="4651117" cy="6521669"/>
          </a:xfrm>
          <a:prstGeom prst="rect">
            <a:avLst/>
          </a:prstGeom>
        </p:spPr>
      </p:pic>
      <p:sp>
        <p:nvSpPr>
          <p:cNvPr id="10" name="Legende mit Pfeil nach links 9">
            <a:extLst>
              <a:ext uri="{FF2B5EF4-FFF2-40B4-BE49-F238E27FC236}">
                <a16:creationId xmlns:a16="http://schemas.microsoft.com/office/drawing/2014/main" id="{24111375-56FC-E04D-9FF0-FD6406C69C51}"/>
              </a:ext>
            </a:extLst>
          </p:cNvPr>
          <p:cNvSpPr/>
          <p:nvPr/>
        </p:nvSpPr>
        <p:spPr>
          <a:xfrm>
            <a:off x="10820249" y="622479"/>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de-DE"/>
          </a:p>
        </p:txBody>
      </p:sp>
      <p:sp>
        <p:nvSpPr>
          <p:cNvPr id="11" name="Textfeld 10">
            <a:extLst>
              <a:ext uri="{FF2B5EF4-FFF2-40B4-BE49-F238E27FC236}">
                <a16:creationId xmlns:a16="http://schemas.microsoft.com/office/drawing/2014/main" id="{DE47C646-1AE3-8C4E-87E2-E4DEBFEA955E}"/>
              </a:ext>
            </a:extLst>
          </p:cNvPr>
          <p:cNvSpPr txBox="1"/>
          <p:nvPr/>
        </p:nvSpPr>
        <p:spPr>
          <a:xfrm>
            <a:off x="5286703" y="914400"/>
            <a:ext cx="5240207" cy="400110"/>
          </a:xfrm>
          <a:prstGeom prst="rect">
            <a:avLst/>
          </a:prstGeom>
          <a:noFill/>
        </p:spPr>
        <p:txBody>
          <a:bodyPr wrap="square" rtlCol="0">
            <a:spAutoFit/>
          </a:bodyPr>
          <a:lstStyle/>
          <a:p>
            <a:pPr marL="0" algn="r" defTabSz="457200" rtl="1" eaLnBrk="1" latinLnBrk="0" hangingPunct="1"/>
            <a:r>
              <a:rPr lang="ar-SA" sz="2000" b="1" dirty="0"/>
              <a:t>العلاقة بين التأريخ للشعوب والتأريخ السياسي</a:t>
            </a:r>
          </a:p>
        </p:txBody>
      </p:sp>
      <p:sp>
        <p:nvSpPr>
          <p:cNvPr id="3" name="Untertitel 2">
            <a:extLst>
              <a:ext uri="{FF2B5EF4-FFF2-40B4-BE49-F238E27FC236}">
                <a16:creationId xmlns:a16="http://schemas.microsoft.com/office/drawing/2014/main" id="{933027C6-94EA-20AE-30E2-C7C07B5AEB21}"/>
              </a:ext>
            </a:extLst>
          </p:cNvPr>
          <p:cNvSpPr txBox="1">
            <a:spLocks/>
          </p:cNvSpPr>
          <p:nvPr/>
        </p:nvSpPr>
        <p:spPr>
          <a:xfrm>
            <a:off x="4981903" y="6295160"/>
            <a:ext cx="7064323" cy="432000"/>
          </a:xfrm>
          <a:prstGeom prst="rect">
            <a:avLst/>
          </a:prstGeom>
          <a:ln>
            <a:no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rtl="1">
              <a:spcAft>
                <a:spcPts val="600"/>
              </a:spcAft>
              <a:buClr>
                <a:schemeClr val="accent6"/>
              </a:buClr>
              <a:buSzPct val="90000"/>
              <a:buFont typeface="Wingdings" panose="05000000000000000000" pitchFamily="2" charset="2"/>
              <a:buNone/>
            </a:pPr>
            <a:r>
              <a:rPr lang="ar-SA" sz="1600" b="1" dirty="0">
                <a:solidFill>
                  <a:schemeClr val="bg1"/>
                </a:solidFill>
              </a:rPr>
              <a:t> تاريخ الشعوب في فلسطين - نبيل شبيب ٤ / ١١ / ٢٠٢٣م – جمعية مركز التوحيد في روتردام</a:t>
            </a:r>
          </a:p>
        </p:txBody>
      </p:sp>
    </p:spTree>
    <p:extLst>
      <p:ext uri="{BB962C8B-B14F-4D97-AF65-F5344CB8AC3E}">
        <p14:creationId xmlns:p14="http://schemas.microsoft.com/office/powerpoint/2010/main" val="3524277080"/>
      </p:ext>
    </p:extLst>
  </p:cSld>
  <p:clrMapOvr>
    <a:masterClrMapping/>
  </p:clrMapOvr>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Katalog">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{EABC4005-6935-8047-A14F-81E5799071A1}tf10001119</Template>
  <TotalTime>0</TotalTime>
  <Words>1651</Words>
  <Application>Microsoft Macintosh PowerPoint</Application>
  <PresentationFormat>Breitbild</PresentationFormat>
  <Paragraphs>142</Paragraphs>
  <Slides>25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Gill Sans MT</vt:lpstr>
      <vt:lpstr>Wingdings</vt:lpstr>
      <vt:lpstr>Katalog</vt:lpstr>
      <vt:lpstr>PowerPoint-Präsentation</vt:lpstr>
      <vt:lpstr> تاريخ فلسطين – نبيل شبيب   جمعية مركز التوحيد في روتردام</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فلسطين نبيل شبيب   جمعية العمران</dc:title>
  <dc:creator>Nabil Chbib</dc:creator>
  <cp:lastModifiedBy>Nabil Chbib</cp:lastModifiedBy>
  <cp:revision>38</cp:revision>
  <dcterms:created xsi:type="dcterms:W3CDTF">2022-01-27T11:38:34Z</dcterms:created>
  <dcterms:modified xsi:type="dcterms:W3CDTF">2024-09-17T13:20:44Z</dcterms:modified>
</cp:coreProperties>
</file>