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95" r:id="rId2"/>
    <p:sldId id="256" r:id="rId3"/>
    <p:sldId id="257" r:id="rId4"/>
    <p:sldId id="265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96" r:id="rId16"/>
    <p:sldId id="267" r:id="rId17"/>
    <p:sldId id="258" r:id="rId18"/>
    <p:sldId id="260" r:id="rId19"/>
    <p:sldId id="277" r:id="rId20"/>
    <p:sldId id="278" r:id="rId21"/>
    <p:sldId id="279" r:id="rId22"/>
    <p:sldId id="280" r:id="rId23"/>
    <p:sldId id="281" r:id="rId24"/>
    <p:sldId id="282" r:id="rId25"/>
    <p:sldId id="261" r:id="rId26"/>
    <p:sldId id="283" r:id="rId27"/>
    <p:sldId id="284" r:id="rId28"/>
    <p:sldId id="285" r:id="rId29"/>
    <p:sldId id="286" r:id="rId30"/>
    <p:sldId id="262" r:id="rId31"/>
    <p:sldId id="287" r:id="rId32"/>
    <p:sldId id="288" r:id="rId33"/>
    <p:sldId id="289" r:id="rId34"/>
    <p:sldId id="290" r:id="rId35"/>
    <p:sldId id="292" r:id="rId36"/>
    <p:sldId id="293" r:id="rId37"/>
    <p:sldId id="294" r:id="rId38"/>
    <p:sldId id="259" r:id="rId39"/>
    <p:sldId id="264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bil Chbib" initials="NC" lastIdx="1" clrIdx="0">
    <p:extLst>
      <p:ext uri="{19B8F6BF-5375-455C-9EA6-DF929625EA0E}">
        <p15:presenceInfo xmlns:p15="http://schemas.microsoft.com/office/powerpoint/2012/main" userId="Nabil Chbi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7" d="100"/>
          <a:sy n="77" d="100"/>
        </p:scale>
        <p:origin x="45" y="1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2-08T13:08:25.723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38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17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6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04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10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274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55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5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06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2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77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6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2973356" y="2569029"/>
            <a:ext cx="6189306" cy="422987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6153" y="1586404"/>
            <a:ext cx="39437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4000" b="1" dirty="0" smtClean="0">
                <a:ln/>
                <a:solidFill>
                  <a:schemeClr val="accent3"/>
                </a:solidFill>
              </a:rPr>
              <a:t>بسم الله الرحمن الرحيم</a:t>
            </a:r>
          </a:p>
        </p:txBody>
      </p:sp>
    </p:spTree>
    <p:extLst>
      <p:ext uri="{BB962C8B-B14F-4D97-AF65-F5344CB8AC3E}">
        <p14:creationId xmlns:p14="http://schemas.microsoft.com/office/powerpoint/2010/main" val="2057543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9217" y="2010268"/>
            <a:ext cx="4161591" cy="3448595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تبدلت المعطيات والمتطلبات والوسائل تبدلا جذريا فأصبحت الحاجة لصيغة جديدة للعمل حاجة </a:t>
            </a:r>
            <a:r>
              <a:rPr lang="ar-SA" b="1" dirty="0" smtClean="0"/>
              <a:t>ماسة</a:t>
            </a:r>
          </a:p>
          <a:p>
            <a:pPr marL="0" indent="0" algn="r" rtl="1">
              <a:buNone/>
            </a:pPr>
            <a:r>
              <a:rPr lang="ar-SA" b="1" dirty="0"/>
              <a:t>التخلف عن تطوير العمل الإسلامي </a:t>
            </a:r>
            <a:r>
              <a:rPr lang="ar-SA" b="1" dirty="0" smtClean="0"/>
              <a:t>سيعرضه </a:t>
            </a:r>
            <a:r>
              <a:rPr lang="ar-SA" b="1" dirty="0"/>
              <a:t>لمخاطر الجمود فيصبح "شيئا ما" من زمن آخر، أو يواجه الإخفاق المتكرر دون بلوغ </a:t>
            </a:r>
            <a:r>
              <a:rPr lang="ar-SA" b="1" dirty="0" smtClean="0"/>
              <a:t>أهدافه</a:t>
            </a:r>
          </a:p>
          <a:p>
            <a:pPr marL="0" indent="0" algn="r" rtl="1">
              <a:buNone/>
            </a:pP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4369" y="2017343"/>
            <a:ext cx="4964554" cy="344152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حاجة العمل الإسلامي إلى صيغة </a:t>
            </a:r>
            <a:r>
              <a:rPr lang="ar-SA" sz="3100" b="1" dirty="0" smtClean="0">
                <a:solidFill>
                  <a:schemeClr val="accent5"/>
                </a:solidFill>
              </a:rPr>
              <a:t>جديدة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٢٦/ ٤/ ٢٠٠٤م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ضرورة التطوير الجذري للعمل </a:t>
            </a:r>
            <a:r>
              <a:rPr lang="ar-SA" sz="3100" b="1" dirty="0" smtClean="0">
                <a:solidFill>
                  <a:schemeClr val="accent5"/>
                </a:solidFill>
              </a:rPr>
              <a:t>الإسلامي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٢٣/ ٦/ ٢٠٠٩م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مستقبل ما يسمى حركات الإسلام السياسي بعد الربيع </a:t>
            </a:r>
            <a:r>
              <a:rPr lang="ar-SA" sz="3100" b="1" dirty="0" smtClean="0">
                <a:solidFill>
                  <a:schemeClr val="accent5"/>
                </a:solidFill>
              </a:rPr>
              <a:t>العربي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٢٩/ ١١/ ٢٠١٥م</a:t>
            </a:r>
          </a:p>
          <a:p>
            <a:pPr marL="0" indent="0" algn="r" rtl="1">
              <a:buNone/>
            </a:pP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760376" y="1200540"/>
            <a:ext cx="9094236" cy="486435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>
              <a:lnSpc>
                <a:spcPct val="150000"/>
              </a:lnSpc>
            </a:pPr>
            <a:r>
              <a:rPr lang="ar-SA" b="1" dirty="0">
                <a:solidFill>
                  <a:schemeClr val="bg1"/>
                </a:solidFill>
              </a:rPr>
              <a:t>من معالم تجميد التطوير:</a:t>
            </a:r>
            <a:endParaRPr lang="ar-SA" b="1" i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 smtClean="0"/>
              <a:t>١- </a:t>
            </a:r>
            <a:r>
              <a:rPr lang="ar-SA" b="1" i="1" dirty="0"/>
              <a:t>تجاوز احتياجات الكوادر من شبيبة الصحوة ذكورا وإناثا لواقع القيادات التقليدية للتنظيمات الإسلامية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٢- العجز عن استيعاب صيغ جديدة للدعوة والعمل فرضت نفسها، وتشتت المواقف منها بين الدعم والإنكار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٣- التشرذم القائم على اختلاف اجتهادات العمل، وغلبته على الخلاف الطبيعي الذي يستدعي التكامل والتعاون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٤- </a:t>
            </a:r>
            <a:r>
              <a:rPr lang="ar-SA" b="1" i="1" dirty="0" smtClean="0"/>
              <a:t>تضييع </a:t>
            </a:r>
            <a:r>
              <a:rPr lang="ar-SA" b="1" i="1" dirty="0"/>
              <a:t>الإمكانات </a:t>
            </a:r>
            <a:r>
              <a:rPr lang="ar-SA" b="1" i="1" dirty="0" smtClean="0"/>
              <a:t>الذاتية </a:t>
            </a:r>
            <a:r>
              <a:rPr lang="ar-SA" b="1" i="1" dirty="0"/>
              <a:t>عبر مركزية التصرف بها</a:t>
            </a:r>
            <a:endParaRPr lang="de-DE" b="1" dirty="0"/>
          </a:p>
          <a:p>
            <a:pPr algn="ctr" rtl="1" fontAlgn="auto">
              <a:lnSpc>
                <a:spcPct val="150000"/>
              </a:lnSpc>
            </a:pPr>
            <a:r>
              <a:rPr lang="ar-SA" sz="4000" b="1" dirty="0" smtClean="0">
                <a:solidFill>
                  <a:srgbClr val="C00000"/>
                </a:solidFill>
              </a:rPr>
              <a:t>٥</a:t>
            </a:r>
          </a:p>
          <a:p>
            <a:pPr algn="ctr" rtl="1" fontAlgn="auto">
              <a:lnSpc>
                <a:spcPct val="150000"/>
              </a:lnSpc>
            </a:pPr>
            <a:r>
              <a:rPr lang="ar-SA" sz="2800" b="1" i="1" dirty="0" smtClean="0">
                <a:solidFill>
                  <a:srgbClr val="002060"/>
                </a:solidFill>
              </a:rPr>
              <a:t>حصار </a:t>
            </a:r>
            <a:r>
              <a:rPr lang="ar-SA" sz="2800" b="1" i="1" dirty="0">
                <a:solidFill>
                  <a:srgbClr val="002060"/>
                </a:solidFill>
              </a:rPr>
              <a:t>الأهداف </a:t>
            </a:r>
            <a:r>
              <a:rPr lang="ar-SA" sz="2800" b="1" i="1" dirty="0" smtClean="0">
                <a:solidFill>
                  <a:srgbClr val="002060"/>
                </a:solidFill>
              </a:rPr>
              <a:t>الكبيرة</a:t>
            </a:r>
          </a:p>
          <a:p>
            <a:pPr algn="ctr" rtl="1" fontAlgn="auto">
              <a:lnSpc>
                <a:spcPct val="150000"/>
              </a:lnSpc>
            </a:pPr>
            <a:r>
              <a:rPr lang="ar-SA" sz="2800" b="1" i="1" dirty="0" smtClean="0">
                <a:solidFill>
                  <a:srgbClr val="002060"/>
                </a:solidFill>
              </a:rPr>
              <a:t>خلف </a:t>
            </a:r>
            <a:r>
              <a:rPr lang="ar-SA" sz="2800" b="1" i="1" dirty="0">
                <a:solidFill>
                  <a:srgbClr val="002060"/>
                </a:solidFill>
              </a:rPr>
              <a:t>أسوار وسائل وأساليب </a:t>
            </a:r>
            <a:r>
              <a:rPr lang="ar-SA" sz="2800" b="1" i="1" dirty="0" smtClean="0">
                <a:solidFill>
                  <a:srgbClr val="002060"/>
                </a:solidFill>
              </a:rPr>
              <a:t>متوارثة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953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9217" y="2010268"/>
            <a:ext cx="4161591" cy="3448595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تبدلت المعطيات والمتطلبات والوسائل تبدلا جذريا فأصبحت الحاجة لصيغة جديدة للعمل حاجة </a:t>
            </a:r>
            <a:r>
              <a:rPr lang="ar-SA" b="1" dirty="0" smtClean="0"/>
              <a:t>ماسة</a:t>
            </a:r>
          </a:p>
          <a:p>
            <a:pPr marL="0" indent="0" algn="r" rtl="1">
              <a:buNone/>
            </a:pPr>
            <a:r>
              <a:rPr lang="ar-SA" b="1" dirty="0"/>
              <a:t>التخلف عن تطوير العمل الإسلامي </a:t>
            </a:r>
            <a:r>
              <a:rPr lang="ar-SA" b="1" dirty="0" smtClean="0"/>
              <a:t>سيعرضه </a:t>
            </a:r>
            <a:r>
              <a:rPr lang="ar-SA" b="1" dirty="0"/>
              <a:t>لمخاطر الجمود فيصبح "شيئا ما" من زمن آخر، أو يواجه الإخفاق المتكرر دون بلوغ </a:t>
            </a:r>
            <a:r>
              <a:rPr lang="ar-SA" b="1" dirty="0" smtClean="0"/>
              <a:t>أهدافه</a:t>
            </a:r>
          </a:p>
          <a:p>
            <a:pPr marL="0" indent="0" algn="r" rtl="1">
              <a:buNone/>
            </a:pP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4369" y="2017343"/>
            <a:ext cx="4964554" cy="344152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حاجة العمل الإسلامي إلى صيغة </a:t>
            </a:r>
            <a:r>
              <a:rPr lang="ar-SA" sz="3100" b="1" dirty="0" smtClean="0">
                <a:solidFill>
                  <a:schemeClr val="accent5"/>
                </a:solidFill>
              </a:rPr>
              <a:t>جديدة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٢٦/ ٤/ ٢٠٠٤م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ضرورة التطوير الجذري للعمل </a:t>
            </a:r>
            <a:r>
              <a:rPr lang="ar-SA" sz="3100" b="1" dirty="0" smtClean="0">
                <a:solidFill>
                  <a:schemeClr val="accent5"/>
                </a:solidFill>
              </a:rPr>
              <a:t>الإسلامي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٢٣/ ٦/ ٢٠٠٩م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مستقبل ما يسمى حركات الإسلام السياسي بعد الربيع </a:t>
            </a:r>
            <a:r>
              <a:rPr lang="ar-SA" sz="3100" b="1" dirty="0" smtClean="0">
                <a:solidFill>
                  <a:schemeClr val="accent5"/>
                </a:solidFill>
              </a:rPr>
              <a:t>العربي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٢٩/ ١١/ ٢٠١٥م</a:t>
            </a:r>
          </a:p>
          <a:p>
            <a:pPr marL="0" indent="0" algn="r" rtl="1">
              <a:buNone/>
            </a:pP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760376" y="1200540"/>
            <a:ext cx="9094236" cy="486435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>
              <a:lnSpc>
                <a:spcPct val="150000"/>
              </a:lnSpc>
            </a:pPr>
            <a:r>
              <a:rPr lang="ar-SA" b="1" dirty="0">
                <a:solidFill>
                  <a:schemeClr val="bg1"/>
                </a:solidFill>
              </a:rPr>
              <a:t>من معالم تجميد التطوير:</a:t>
            </a:r>
            <a:endParaRPr lang="ar-SA" b="1" i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 smtClean="0"/>
              <a:t>١- </a:t>
            </a:r>
            <a:r>
              <a:rPr lang="ar-SA" b="1" i="1" dirty="0"/>
              <a:t>تجاوز احتياجات الكوادر من شبيبة الصحوة ذكورا وإناثا لواقع القيادات التقليدية للتنظيمات الإسلامية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٢- العجز عن استيعاب صيغ جديدة للدعوة والعمل فرضت نفسها، وتشتت المواقف منها بين الدعم والإنكار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٣- التشرذم القائم على اختلاف اجتهادات العمل، وغلبته على الخلاف الطبيعي الذي يستدعي التكامل والتعاون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٤- التخلف عن توظيف الإمكانات الذاتية لتحقيق أهداف مرحلية، وتعريضها للضياع عبر مركزية التصرف بها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٥- حصار الأهداف </a:t>
            </a:r>
            <a:r>
              <a:rPr lang="ar-SA" b="1" i="1" dirty="0" smtClean="0"/>
              <a:t>الكبيرة خلف </a:t>
            </a:r>
            <a:r>
              <a:rPr lang="ar-SA" b="1" i="1" dirty="0"/>
              <a:t>أسوار وسائل وأساليب </a:t>
            </a:r>
            <a:r>
              <a:rPr lang="ar-SA" b="1" i="1" dirty="0" smtClean="0"/>
              <a:t>متوارثة</a:t>
            </a:r>
            <a:endParaRPr lang="de-DE" b="1" dirty="0"/>
          </a:p>
          <a:p>
            <a:pPr algn="ctr" rtl="1" fontAlgn="auto">
              <a:lnSpc>
                <a:spcPct val="150000"/>
              </a:lnSpc>
            </a:pPr>
            <a:r>
              <a:rPr lang="ar-SA" sz="3600" b="1" dirty="0" smtClean="0">
                <a:solidFill>
                  <a:srgbClr val="C00000"/>
                </a:solidFill>
              </a:rPr>
              <a:t>٦</a:t>
            </a:r>
          </a:p>
          <a:p>
            <a:pPr algn="ctr" rtl="1" fontAlgn="auto">
              <a:lnSpc>
                <a:spcPct val="150000"/>
              </a:lnSpc>
            </a:pPr>
            <a:r>
              <a:rPr lang="ar-SA" sz="2800" b="1" i="1" dirty="0" smtClean="0">
                <a:solidFill>
                  <a:srgbClr val="002060"/>
                </a:solidFill>
              </a:rPr>
              <a:t> </a:t>
            </a:r>
            <a:r>
              <a:rPr lang="ar-SA" sz="2800" b="1" i="1" dirty="0">
                <a:solidFill>
                  <a:srgbClr val="002060"/>
                </a:solidFill>
              </a:rPr>
              <a:t>‎انفصال دعوات التجديد والتطوير على مختلف </a:t>
            </a:r>
            <a:r>
              <a:rPr lang="ar-SA" sz="2800" b="1" i="1" dirty="0" smtClean="0">
                <a:solidFill>
                  <a:srgbClr val="002060"/>
                </a:solidFill>
              </a:rPr>
              <a:t>الأصعدة</a:t>
            </a:r>
          </a:p>
          <a:p>
            <a:pPr algn="ctr" rtl="1" fontAlgn="auto">
              <a:lnSpc>
                <a:spcPct val="150000"/>
              </a:lnSpc>
            </a:pPr>
            <a:r>
              <a:rPr lang="ar-SA" sz="2800" b="1" i="1" dirty="0" smtClean="0">
                <a:solidFill>
                  <a:srgbClr val="002060"/>
                </a:solidFill>
              </a:rPr>
              <a:t>عن </a:t>
            </a:r>
            <a:r>
              <a:rPr lang="ar-SA" sz="2800" b="1" i="1" dirty="0">
                <a:solidFill>
                  <a:srgbClr val="002060"/>
                </a:solidFill>
              </a:rPr>
              <a:t>مواقع صناعة القرار الإسلامي حركيا</a:t>
            </a:r>
            <a:endParaRPr lang="de-DE" sz="2800" b="1" dirty="0">
              <a:solidFill>
                <a:srgbClr val="002060"/>
              </a:solidFill>
            </a:endParaRPr>
          </a:p>
          <a:p>
            <a:pPr algn="r" rtl="1" fontAlgn="auto">
              <a:lnSpc>
                <a:spcPct val="150000"/>
              </a:lnSpc>
            </a:pPr>
            <a:endParaRPr lang="de-DE" b="1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4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9217" y="2010268"/>
            <a:ext cx="4161591" cy="3448595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تبدلت المعطيات والمتطلبات والوسائل تبدلا جذريا فأصبحت الحاجة لصيغة جديدة للعمل حاجة </a:t>
            </a:r>
            <a:r>
              <a:rPr lang="ar-SA" b="1" dirty="0" smtClean="0"/>
              <a:t>ماسة</a:t>
            </a:r>
          </a:p>
          <a:p>
            <a:pPr marL="0" indent="0" algn="r" rtl="1">
              <a:buNone/>
            </a:pPr>
            <a:r>
              <a:rPr lang="ar-SA" b="1" dirty="0"/>
              <a:t>التخلف عن تطوير العمل الإسلامي </a:t>
            </a:r>
            <a:r>
              <a:rPr lang="ar-SA" b="1" dirty="0" smtClean="0"/>
              <a:t>سيعرضه </a:t>
            </a:r>
            <a:r>
              <a:rPr lang="ar-SA" b="1" dirty="0"/>
              <a:t>لمخاطر الجمود فيصبح "شيئا ما" من زمن آخر، أو يواجه الإخفاق المتكرر دون بلوغ </a:t>
            </a:r>
            <a:r>
              <a:rPr lang="ar-SA" b="1" dirty="0" smtClean="0"/>
              <a:t>أهدافه</a:t>
            </a:r>
          </a:p>
          <a:p>
            <a:pPr marL="0" indent="0" algn="r" rtl="1">
              <a:buNone/>
            </a:pP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4369" y="2017343"/>
            <a:ext cx="4964554" cy="344152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حاجة العمل الإسلامي إلى صيغة </a:t>
            </a:r>
            <a:r>
              <a:rPr lang="ar-SA" sz="3100" b="1" dirty="0" smtClean="0">
                <a:solidFill>
                  <a:schemeClr val="accent5"/>
                </a:solidFill>
              </a:rPr>
              <a:t>جديدة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٢٦/ ٤/ ٢٠٠٤م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ضرورة التطوير الجذري للعمل </a:t>
            </a:r>
            <a:r>
              <a:rPr lang="ar-SA" sz="3100" b="1" dirty="0" smtClean="0">
                <a:solidFill>
                  <a:schemeClr val="accent5"/>
                </a:solidFill>
              </a:rPr>
              <a:t>الإسلامي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٢٣/ ٦/ ٢٠٠٩م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مستقبل ما يسمى حركات الإسلام السياسي بعد الربيع </a:t>
            </a:r>
            <a:r>
              <a:rPr lang="ar-SA" sz="3100" b="1" dirty="0" smtClean="0">
                <a:solidFill>
                  <a:schemeClr val="accent5"/>
                </a:solidFill>
              </a:rPr>
              <a:t>العربي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٢٩/ ١١/ ٢٠١٥م</a:t>
            </a:r>
          </a:p>
          <a:p>
            <a:pPr marL="0" indent="0" algn="r" rtl="1">
              <a:buNone/>
            </a:pP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760376" y="1200540"/>
            <a:ext cx="9094236" cy="486435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>
              <a:lnSpc>
                <a:spcPct val="150000"/>
              </a:lnSpc>
            </a:pPr>
            <a:r>
              <a:rPr lang="ar-SA" sz="1600" b="1" dirty="0">
                <a:solidFill>
                  <a:schemeClr val="bg1"/>
                </a:solidFill>
              </a:rPr>
              <a:t>من معالم تجميد التطوير:</a:t>
            </a:r>
            <a:endParaRPr lang="ar-SA" sz="1600" b="1" i="1" dirty="0"/>
          </a:p>
          <a:p>
            <a:pPr algn="r" rtl="1" fontAlgn="auto">
              <a:lnSpc>
                <a:spcPct val="150000"/>
              </a:lnSpc>
            </a:pPr>
            <a:r>
              <a:rPr lang="ar-SA" sz="1600" b="1" i="1" dirty="0" smtClean="0"/>
              <a:t>١- </a:t>
            </a:r>
            <a:r>
              <a:rPr lang="ar-SA" sz="1600" b="1" i="1" dirty="0"/>
              <a:t>تجاوز احتياجات الكوادر من شبيبة الصحوة ذكورا وإناثا لواقع القيادات التقليدية للتنظيمات الإسلامية</a:t>
            </a:r>
            <a:endParaRPr lang="de-DE" sz="1600" b="1" dirty="0"/>
          </a:p>
          <a:p>
            <a:pPr algn="r" rtl="1" fontAlgn="auto">
              <a:lnSpc>
                <a:spcPct val="150000"/>
              </a:lnSpc>
            </a:pPr>
            <a:r>
              <a:rPr lang="ar-SA" sz="1600" b="1" i="1" dirty="0"/>
              <a:t>٢- العجز عن استيعاب صيغ جديدة للدعوة والعمل فرضت نفسها، وتشتت المواقف منها بين الدعم والإنكار</a:t>
            </a:r>
            <a:endParaRPr lang="de-DE" sz="1600" b="1" dirty="0"/>
          </a:p>
          <a:p>
            <a:pPr algn="r" rtl="1" fontAlgn="auto">
              <a:lnSpc>
                <a:spcPct val="150000"/>
              </a:lnSpc>
            </a:pPr>
            <a:r>
              <a:rPr lang="ar-SA" sz="1600" b="1" i="1" dirty="0"/>
              <a:t>٣- التشرذم القائم على اختلاف اجتهادات العمل، وغلبته على الخلاف الطبيعي الذي يستدعي التكامل والتعاون</a:t>
            </a:r>
            <a:endParaRPr lang="de-DE" sz="1600" b="1" dirty="0"/>
          </a:p>
          <a:p>
            <a:pPr algn="r" rtl="1" fontAlgn="auto">
              <a:lnSpc>
                <a:spcPct val="150000"/>
              </a:lnSpc>
            </a:pPr>
            <a:r>
              <a:rPr lang="ar-SA" sz="1600" b="1" i="1" dirty="0"/>
              <a:t>٤- التخلف عن توظيف الإمكانات الذاتية لتحقيق أهداف مرحلية، وتعريضها للضياع عبر مركزية التصرف بها</a:t>
            </a:r>
            <a:endParaRPr lang="de-DE" sz="1600" b="1" dirty="0"/>
          </a:p>
          <a:p>
            <a:pPr algn="r" rtl="1" fontAlgn="auto">
              <a:lnSpc>
                <a:spcPct val="150000"/>
              </a:lnSpc>
            </a:pPr>
            <a:r>
              <a:rPr lang="ar-SA" sz="1600" b="1" i="1" dirty="0"/>
              <a:t>٥- حصار الأهداف الكبيرة المطروحة على أرض الواقع وراء أسوار وسائل وأساليب موروثة من الماضي</a:t>
            </a:r>
            <a:endParaRPr lang="de-DE" sz="1600" b="1" dirty="0"/>
          </a:p>
          <a:p>
            <a:pPr algn="r" rtl="1" fontAlgn="auto">
              <a:lnSpc>
                <a:spcPct val="150000"/>
              </a:lnSpc>
            </a:pPr>
            <a:r>
              <a:rPr lang="ar-SA" sz="1600" b="1" i="1" dirty="0"/>
              <a:t>٦- ‎انفصال دعوات التجديد والتطوير على مختلف </a:t>
            </a:r>
            <a:r>
              <a:rPr lang="ar-SA" sz="1600" b="1" i="1" dirty="0" smtClean="0"/>
              <a:t>الأصعدة </a:t>
            </a:r>
            <a:r>
              <a:rPr lang="ar-SA" sz="1600" b="1" i="1" dirty="0"/>
              <a:t>عن مواقع صناعة القرار الإسلامي حركيا</a:t>
            </a:r>
            <a:endParaRPr lang="de-DE" sz="1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ctr" rtl="1" fontAlgn="auto">
              <a:lnSpc>
                <a:spcPct val="150000"/>
              </a:lnSpc>
            </a:pPr>
            <a:r>
              <a:rPr lang="ar-SA" sz="3600" b="1" dirty="0" smtClean="0">
                <a:solidFill>
                  <a:srgbClr val="C00000"/>
                </a:solidFill>
              </a:rPr>
              <a:t>٧</a:t>
            </a:r>
            <a:endParaRPr lang="ar-SA" b="1" dirty="0" smtClean="0">
              <a:solidFill>
                <a:srgbClr val="C00000"/>
              </a:solidFill>
            </a:endParaRPr>
          </a:p>
          <a:p>
            <a:pPr algn="ctr" rtl="1" fontAlgn="auto">
              <a:lnSpc>
                <a:spcPct val="150000"/>
              </a:lnSpc>
            </a:pPr>
            <a:r>
              <a:rPr lang="ar-SA" sz="2800" b="1" i="1" dirty="0" smtClean="0">
                <a:solidFill>
                  <a:srgbClr val="002060"/>
                </a:solidFill>
              </a:rPr>
              <a:t>الدفاع </a:t>
            </a:r>
            <a:r>
              <a:rPr lang="ar-SA" sz="2800" b="1" i="1" dirty="0">
                <a:solidFill>
                  <a:srgbClr val="002060"/>
                </a:solidFill>
              </a:rPr>
              <a:t>عن مواقع المواجهة في ميادين تقليدية </a:t>
            </a:r>
            <a:endParaRPr lang="ar-SA" sz="2800" b="1" i="1" dirty="0" smtClean="0">
              <a:solidFill>
                <a:srgbClr val="002060"/>
              </a:solidFill>
            </a:endParaRPr>
          </a:p>
          <a:p>
            <a:pPr algn="ctr" rtl="1" fontAlgn="auto">
              <a:lnSpc>
                <a:spcPct val="150000"/>
              </a:lnSpc>
            </a:pPr>
            <a:r>
              <a:rPr lang="ar-SA" sz="2800" b="1" i="1" dirty="0" smtClean="0">
                <a:solidFill>
                  <a:srgbClr val="002060"/>
                </a:solidFill>
              </a:rPr>
              <a:t>على حساب </a:t>
            </a:r>
            <a:r>
              <a:rPr lang="ar-SA" sz="2800" b="1" i="1" dirty="0">
                <a:solidFill>
                  <a:srgbClr val="002060"/>
                </a:solidFill>
              </a:rPr>
              <a:t>مواطن تستهدف </a:t>
            </a:r>
            <a:r>
              <a:rPr lang="ar-SA" sz="2800" b="1" i="1" dirty="0" smtClean="0">
                <a:solidFill>
                  <a:srgbClr val="002060"/>
                </a:solidFill>
              </a:rPr>
              <a:t>الجذور والأسس</a:t>
            </a:r>
            <a:endParaRPr lang="de-DE" sz="2800" b="1" dirty="0">
              <a:solidFill>
                <a:srgbClr val="002060"/>
              </a:solidFill>
            </a:endParaRPr>
          </a:p>
          <a:p>
            <a:pPr algn="r" rtl="1" fontAlgn="auto">
              <a:lnSpc>
                <a:spcPct val="150000"/>
              </a:lnSpc>
            </a:pPr>
            <a:endParaRPr lang="de-DE" b="1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947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9217" y="2010268"/>
            <a:ext cx="4161591" cy="3448595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تبدلت المعطيات والمتطلبات والوسائل تبدلا جذريا فأصبحت الحاجة لصيغة جديدة للعمل حاجة </a:t>
            </a:r>
            <a:r>
              <a:rPr lang="ar-SA" b="1" dirty="0" smtClean="0"/>
              <a:t>ماسة</a:t>
            </a:r>
          </a:p>
          <a:p>
            <a:pPr marL="0" indent="0" algn="r" rtl="1">
              <a:buNone/>
            </a:pPr>
            <a:r>
              <a:rPr lang="ar-SA" b="1" dirty="0"/>
              <a:t>التخلف عن تطوير العمل الإسلامي </a:t>
            </a:r>
            <a:r>
              <a:rPr lang="ar-SA" b="1" dirty="0" smtClean="0"/>
              <a:t>سيعرضه </a:t>
            </a:r>
            <a:r>
              <a:rPr lang="ar-SA" b="1" dirty="0"/>
              <a:t>لمخاطر الجمود فيصبح "شيئا ما" من زمن آخر، أو يواجه الإخفاق المتكرر دون بلوغ </a:t>
            </a:r>
            <a:r>
              <a:rPr lang="ar-SA" b="1" dirty="0" smtClean="0"/>
              <a:t>أهدافه</a:t>
            </a:r>
          </a:p>
          <a:p>
            <a:pPr marL="0" indent="0" algn="r" rtl="1">
              <a:buNone/>
            </a:pP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4369" y="2017343"/>
            <a:ext cx="4964554" cy="344152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حاجة العمل الإسلامي إلى صيغة </a:t>
            </a:r>
            <a:r>
              <a:rPr lang="ar-SA" sz="3100" b="1" dirty="0" smtClean="0">
                <a:solidFill>
                  <a:schemeClr val="accent5"/>
                </a:solidFill>
              </a:rPr>
              <a:t>جديدة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٢٦/ ٤/ ٢٠٠٤م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ضرورة التطوير الجذري للعمل </a:t>
            </a:r>
            <a:r>
              <a:rPr lang="ar-SA" sz="3100" b="1" dirty="0" smtClean="0">
                <a:solidFill>
                  <a:schemeClr val="accent5"/>
                </a:solidFill>
              </a:rPr>
              <a:t>الإسلامي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٢٣/ ٦/ ٢٠٠٩م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مستقبل ما يسمى حركات الإسلام السياسي بعد الربيع </a:t>
            </a:r>
            <a:r>
              <a:rPr lang="ar-SA" sz="3100" b="1" dirty="0" smtClean="0">
                <a:solidFill>
                  <a:schemeClr val="accent5"/>
                </a:solidFill>
              </a:rPr>
              <a:t>العربي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٢٩/ ١١/ ٢٠١٥م</a:t>
            </a:r>
          </a:p>
          <a:p>
            <a:pPr marL="0" indent="0" algn="r" rtl="1">
              <a:buNone/>
            </a:pP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760376" y="1200540"/>
            <a:ext cx="9094236" cy="486435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>
              <a:lnSpc>
                <a:spcPct val="150000"/>
              </a:lnSpc>
            </a:pPr>
            <a:r>
              <a:rPr lang="ar-SA" sz="1600" b="1" dirty="0">
                <a:solidFill>
                  <a:schemeClr val="bg1"/>
                </a:solidFill>
              </a:rPr>
              <a:t>من معالم تجميد التطوير:</a:t>
            </a:r>
            <a:endParaRPr lang="ar-SA" sz="1600" b="1" i="1" dirty="0"/>
          </a:p>
          <a:p>
            <a:pPr algn="r" rtl="1" fontAlgn="auto">
              <a:lnSpc>
                <a:spcPct val="150000"/>
              </a:lnSpc>
            </a:pPr>
            <a:r>
              <a:rPr lang="ar-SA" sz="1600" b="1" i="1" dirty="0" smtClean="0"/>
              <a:t>١- </a:t>
            </a:r>
            <a:r>
              <a:rPr lang="ar-SA" sz="1600" b="1" i="1" dirty="0"/>
              <a:t>تجاوز احتياجات الكوادر من شبيبة الصحوة ذكورا وإناثا لواقع القيادات التقليدية للتنظيمات الإسلامية</a:t>
            </a:r>
            <a:endParaRPr lang="de-DE" sz="1600" b="1" dirty="0"/>
          </a:p>
          <a:p>
            <a:pPr algn="r" rtl="1" fontAlgn="auto">
              <a:lnSpc>
                <a:spcPct val="150000"/>
              </a:lnSpc>
            </a:pPr>
            <a:r>
              <a:rPr lang="ar-SA" sz="1600" b="1" i="1" dirty="0"/>
              <a:t>٢- العجز عن استيعاب صيغ جديدة للدعوة والعمل فرضت نفسها، وتشتت المواقف منها بين الدعم والإنكار</a:t>
            </a:r>
            <a:endParaRPr lang="de-DE" sz="1600" b="1" dirty="0"/>
          </a:p>
          <a:p>
            <a:pPr algn="r" rtl="1" fontAlgn="auto">
              <a:lnSpc>
                <a:spcPct val="150000"/>
              </a:lnSpc>
            </a:pPr>
            <a:r>
              <a:rPr lang="ar-SA" sz="1600" b="1" i="1" dirty="0"/>
              <a:t>٣- التشرذم القائم على اختلاف اجتهادات العمل، وغلبته على الخلاف الطبيعي الذي يستدعي التكامل والتعاون</a:t>
            </a:r>
            <a:endParaRPr lang="de-DE" sz="1600" b="1" dirty="0"/>
          </a:p>
          <a:p>
            <a:pPr algn="r" rtl="1" fontAlgn="auto">
              <a:lnSpc>
                <a:spcPct val="150000"/>
              </a:lnSpc>
            </a:pPr>
            <a:r>
              <a:rPr lang="ar-SA" sz="1600" b="1" i="1" dirty="0"/>
              <a:t>٤- التخلف عن توظيف الإمكانات الذاتية لتحقيق أهداف مرحلية، وتعريضها للضياع عبر مركزية التصرف بها</a:t>
            </a:r>
            <a:endParaRPr lang="de-DE" sz="1600" b="1" dirty="0"/>
          </a:p>
          <a:p>
            <a:pPr algn="r" rtl="1" fontAlgn="auto">
              <a:lnSpc>
                <a:spcPct val="150000"/>
              </a:lnSpc>
            </a:pPr>
            <a:r>
              <a:rPr lang="ar-SA" sz="1600" b="1" i="1" dirty="0"/>
              <a:t>٥- حصار الأهداف الكبيرة المطروحة على أرض الواقع وراء أسوار وسائل وأساليب موروثة من الماضي</a:t>
            </a:r>
            <a:endParaRPr lang="de-DE" sz="1600" b="1" dirty="0"/>
          </a:p>
          <a:p>
            <a:pPr algn="r" rtl="1" fontAlgn="auto">
              <a:lnSpc>
                <a:spcPct val="150000"/>
              </a:lnSpc>
            </a:pPr>
            <a:r>
              <a:rPr lang="ar-SA" sz="1600" b="1" i="1" dirty="0"/>
              <a:t>٦- ‎انفصال دعوات التجديد والتطوير على مختلف الأصعدة إسلاميا عن مواقع صناعة القرار الإسلامي حركيا</a:t>
            </a:r>
            <a:endParaRPr lang="de-DE" sz="1600" b="1" dirty="0"/>
          </a:p>
          <a:p>
            <a:pPr algn="r" rtl="1" fontAlgn="auto">
              <a:lnSpc>
                <a:spcPct val="150000"/>
              </a:lnSpc>
            </a:pPr>
            <a:r>
              <a:rPr lang="ar-SA" sz="1600" b="1" i="1" dirty="0"/>
              <a:t>٧- الدفاع عن مواقع المواجهة في ميادين تقليدية </a:t>
            </a:r>
            <a:r>
              <a:rPr lang="ar-SA" sz="1600" b="1" i="1" dirty="0" smtClean="0"/>
              <a:t>على حساب </a:t>
            </a:r>
            <a:r>
              <a:rPr lang="ar-SA" sz="1600" b="1" i="1" dirty="0"/>
              <a:t>مواطن تستهدف الجذور </a:t>
            </a:r>
            <a:r>
              <a:rPr lang="ar-SA" sz="1600" b="1" i="1" dirty="0" smtClean="0"/>
              <a:t>والأسس</a:t>
            </a:r>
            <a:endParaRPr lang="de-DE" b="1" dirty="0"/>
          </a:p>
          <a:p>
            <a:pPr algn="ctr" rtl="1" fontAlgn="auto">
              <a:lnSpc>
                <a:spcPct val="150000"/>
              </a:lnSpc>
            </a:pPr>
            <a:r>
              <a:rPr lang="ar-SA" sz="3200" b="1" dirty="0" smtClean="0">
                <a:solidFill>
                  <a:srgbClr val="C00000"/>
                </a:solidFill>
              </a:rPr>
              <a:t>٨</a:t>
            </a:r>
            <a:r>
              <a:rPr lang="ar-SA" sz="2400" b="1" i="1" dirty="0" smtClean="0">
                <a:solidFill>
                  <a:srgbClr val="002060"/>
                </a:solidFill>
              </a:rPr>
              <a:t> </a:t>
            </a:r>
            <a:br>
              <a:rPr lang="ar-SA" sz="2400" b="1" i="1" dirty="0" smtClean="0">
                <a:solidFill>
                  <a:srgbClr val="002060"/>
                </a:solidFill>
              </a:rPr>
            </a:br>
            <a:r>
              <a:rPr lang="ar-SA" sz="2000" b="1" i="1" dirty="0" smtClean="0">
                <a:solidFill>
                  <a:srgbClr val="002060"/>
                </a:solidFill>
              </a:rPr>
              <a:t>الانشغال </a:t>
            </a:r>
            <a:r>
              <a:rPr lang="ar-SA" sz="2000" b="1" i="1" dirty="0">
                <a:solidFill>
                  <a:srgbClr val="002060"/>
                </a:solidFill>
              </a:rPr>
              <a:t>بالمهام </a:t>
            </a:r>
            <a:r>
              <a:rPr lang="ar-SA" sz="2000" b="1" i="1" dirty="0" smtClean="0">
                <a:solidFill>
                  <a:srgbClr val="002060"/>
                </a:solidFill>
              </a:rPr>
              <a:t>الجزئية</a:t>
            </a:r>
          </a:p>
          <a:p>
            <a:pPr algn="ctr" rtl="1" fontAlgn="auto">
              <a:lnSpc>
                <a:spcPct val="150000"/>
              </a:lnSpc>
            </a:pPr>
            <a:r>
              <a:rPr lang="ar-SA" sz="2000" b="1" i="1" dirty="0" smtClean="0">
                <a:solidFill>
                  <a:srgbClr val="002060"/>
                </a:solidFill>
              </a:rPr>
              <a:t>عن </a:t>
            </a:r>
            <a:r>
              <a:rPr lang="ar-SA" sz="2000" b="1" i="1" dirty="0">
                <a:solidFill>
                  <a:srgbClr val="002060"/>
                </a:solidFill>
              </a:rPr>
              <a:t>مهام كبرى فرضتها الأحداث في المنطقة الإسلامية </a:t>
            </a:r>
            <a:r>
              <a:rPr lang="ar-SA" sz="2000" b="1" i="1" dirty="0" smtClean="0">
                <a:solidFill>
                  <a:srgbClr val="002060"/>
                </a:solidFill>
              </a:rPr>
              <a:t>وعالميا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81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9217" y="2010268"/>
            <a:ext cx="4161591" cy="3448595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تبدلت المعطيات والمتطلبات والوسائل تبدلا جذريا فأصبحت الحاجة لصيغة جديدة للعمل حاجة </a:t>
            </a:r>
            <a:r>
              <a:rPr lang="ar-SA" b="1" dirty="0" smtClean="0"/>
              <a:t>ماسة</a:t>
            </a:r>
          </a:p>
          <a:p>
            <a:pPr marL="0" indent="0" algn="r" rtl="1">
              <a:buNone/>
            </a:pPr>
            <a:r>
              <a:rPr lang="ar-SA" b="1" dirty="0"/>
              <a:t>التخلف عن تطوير العمل الإسلامي </a:t>
            </a:r>
            <a:r>
              <a:rPr lang="ar-SA" b="1" dirty="0" smtClean="0"/>
              <a:t>سيعرضه </a:t>
            </a:r>
            <a:r>
              <a:rPr lang="ar-SA" b="1" dirty="0"/>
              <a:t>لمخاطر الجمود فيصبح "شيئا ما" من زمن آخر، أو يواجه الإخفاق المتكرر دون بلوغ </a:t>
            </a:r>
            <a:r>
              <a:rPr lang="ar-SA" b="1" dirty="0" smtClean="0"/>
              <a:t>أهدافه</a:t>
            </a:r>
          </a:p>
          <a:p>
            <a:pPr marL="0" indent="0" algn="r" rtl="1">
              <a:buNone/>
            </a:pP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4369" y="2017343"/>
            <a:ext cx="4964554" cy="344152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حاجة العمل الإسلامي إلى صيغة </a:t>
            </a:r>
            <a:r>
              <a:rPr lang="ar-SA" sz="3100" b="1" dirty="0" smtClean="0">
                <a:solidFill>
                  <a:schemeClr val="accent5"/>
                </a:solidFill>
              </a:rPr>
              <a:t>جديدة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٢٦/ ٤/ ٢٠٠٤م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ضرورة التطوير الجذري للعمل </a:t>
            </a:r>
            <a:r>
              <a:rPr lang="ar-SA" sz="3100" b="1" dirty="0" smtClean="0">
                <a:solidFill>
                  <a:schemeClr val="accent5"/>
                </a:solidFill>
              </a:rPr>
              <a:t>الإسلامي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٢٣/ ٦/ ٢٠٠٩م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مستقبل ما يسمى حركات الإسلام السياسي بعد الربيع </a:t>
            </a:r>
            <a:r>
              <a:rPr lang="ar-SA" sz="3100" b="1" dirty="0" smtClean="0">
                <a:solidFill>
                  <a:schemeClr val="accent5"/>
                </a:solidFill>
              </a:rPr>
              <a:t>العربي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٢٩/ ١١/ ٢٠١٥م</a:t>
            </a:r>
          </a:p>
          <a:p>
            <a:pPr marL="0" indent="0" algn="r" rtl="1">
              <a:buNone/>
            </a:pP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760376" y="1200540"/>
            <a:ext cx="9094236" cy="486435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lnSpc>
                <a:spcPct val="150000"/>
              </a:lnSpc>
            </a:pPr>
            <a:r>
              <a:rPr lang="ar-SA" sz="1400" b="1" dirty="0">
                <a:solidFill>
                  <a:schemeClr val="bg1"/>
                </a:solidFill>
              </a:rPr>
              <a:t>من معالم تجميد التطوير:</a:t>
            </a:r>
            <a:endParaRPr lang="ar-SA" sz="1400" b="1" i="1" dirty="0"/>
          </a:p>
          <a:p>
            <a:pPr algn="r" rtl="1" fontAlgn="auto">
              <a:lnSpc>
                <a:spcPct val="150000"/>
              </a:lnSpc>
            </a:pPr>
            <a:r>
              <a:rPr lang="ar-SA" sz="1400" b="1" i="1" dirty="0" smtClean="0"/>
              <a:t>١- </a:t>
            </a:r>
            <a:r>
              <a:rPr lang="ar-SA" sz="1400" b="1" i="1" dirty="0"/>
              <a:t>تجاوز احتياجات الكوادر من شبيبة الصحوة ذكورا وإناثا لواقع القيادات التقليدية للتنظيمات الإسلامية</a:t>
            </a:r>
            <a:endParaRPr lang="de-DE" sz="1400" b="1" dirty="0"/>
          </a:p>
          <a:p>
            <a:pPr algn="r" rtl="1" fontAlgn="auto">
              <a:lnSpc>
                <a:spcPct val="150000"/>
              </a:lnSpc>
            </a:pPr>
            <a:r>
              <a:rPr lang="ar-SA" sz="1400" b="1" i="1" dirty="0"/>
              <a:t>٢- العجز عن استيعاب صيغ جديدة للدعوة والعمل فرضت نفسها، وتشتت المواقف منها بين الدعم والإنكار</a:t>
            </a:r>
            <a:endParaRPr lang="de-DE" sz="1400" b="1" dirty="0"/>
          </a:p>
          <a:p>
            <a:pPr algn="r" rtl="1" fontAlgn="auto">
              <a:lnSpc>
                <a:spcPct val="150000"/>
              </a:lnSpc>
            </a:pPr>
            <a:r>
              <a:rPr lang="ar-SA" sz="1400" b="1" i="1" dirty="0"/>
              <a:t>٣- التشرذم القائم على اختلاف اجتهادات العمل، وغلبته على الخلاف الطبيعي الذي يستدعي التكامل والتعاون</a:t>
            </a:r>
            <a:endParaRPr lang="de-DE" sz="1400" b="1" dirty="0"/>
          </a:p>
          <a:p>
            <a:pPr algn="r" rtl="1" fontAlgn="auto">
              <a:lnSpc>
                <a:spcPct val="150000"/>
              </a:lnSpc>
            </a:pPr>
            <a:r>
              <a:rPr lang="ar-SA" sz="1400" b="1" i="1" dirty="0"/>
              <a:t>٤- التخلف عن توظيف الإمكانات الذاتية لتحقيق أهداف مرحلية، وتعريضها للضياع عبر مركزية التصرف بها</a:t>
            </a:r>
            <a:endParaRPr lang="de-DE" sz="1400" b="1" dirty="0"/>
          </a:p>
          <a:p>
            <a:pPr algn="r" rtl="1" fontAlgn="auto">
              <a:lnSpc>
                <a:spcPct val="150000"/>
              </a:lnSpc>
            </a:pPr>
            <a:r>
              <a:rPr lang="ar-SA" sz="1400" b="1" i="1" dirty="0"/>
              <a:t>٥- حصار الأهداف الكبيرة المطروحة على أرض الواقع وراء أسوار وسائل وأساليب موروثة من الماضي</a:t>
            </a:r>
            <a:endParaRPr lang="de-DE" sz="1400" b="1" dirty="0"/>
          </a:p>
          <a:p>
            <a:pPr algn="r" rtl="1" fontAlgn="auto">
              <a:lnSpc>
                <a:spcPct val="150000"/>
              </a:lnSpc>
            </a:pPr>
            <a:r>
              <a:rPr lang="ar-SA" sz="1400" b="1" i="1" dirty="0"/>
              <a:t>٦- ‎انفصال دعوات التجديد والتطوير على مختلف الأصعدة إسلاميا عن مواقع صناعة القرار الإسلامي حركيا</a:t>
            </a:r>
            <a:endParaRPr lang="de-DE" sz="1400" b="1" dirty="0"/>
          </a:p>
          <a:p>
            <a:pPr algn="r" rtl="1" fontAlgn="auto">
              <a:lnSpc>
                <a:spcPct val="150000"/>
              </a:lnSpc>
            </a:pPr>
            <a:r>
              <a:rPr lang="ar-SA" sz="1400" b="1" i="1" dirty="0"/>
              <a:t>٧- الدفاع عن مواقع المواجهة في ميادين تقليدية والغفلة عن مواطن تستهدف الجذور والأسس كاللغة العربية</a:t>
            </a:r>
            <a:endParaRPr lang="de-DE" sz="1400" b="1" dirty="0"/>
          </a:p>
          <a:p>
            <a:pPr algn="r" rtl="1" fontAlgn="auto">
              <a:lnSpc>
                <a:spcPct val="150000"/>
              </a:lnSpc>
            </a:pPr>
            <a:r>
              <a:rPr lang="ar-SA" sz="1400" b="1" i="1" dirty="0"/>
              <a:t>٨- الانشغال بالمهام الجزئية للعمل الإسلامي عن مهام كبرى فرضتها الأحداث في المنطقة الإسلامية وعالميا</a:t>
            </a:r>
            <a:endParaRPr lang="de-DE" sz="1400" b="1" dirty="0"/>
          </a:p>
          <a:p>
            <a:pPr algn="ctr" rtl="1">
              <a:lnSpc>
                <a:spcPct val="150000"/>
              </a:lnSpc>
            </a:pPr>
            <a:r>
              <a:rPr lang="ar-SA" sz="3200" b="1" dirty="0" smtClean="0">
                <a:solidFill>
                  <a:srgbClr val="FF0000"/>
                </a:solidFill>
              </a:rPr>
              <a:t>٩</a:t>
            </a:r>
            <a:endParaRPr lang="de-DE" sz="3200" b="1" dirty="0" smtClean="0">
              <a:solidFill>
                <a:srgbClr val="FF0000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sz="2400" b="1" i="1" dirty="0" smtClean="0">
                <a:solidFill>
                  <a:srgbClr val="002060"/>
                </a:solidFill>
              </a:rPr>
              <a:t> </a:t>
            </a:r>
            <a:r>
              <a:rPr lang="ar-SA" sz="2400" b="1" i="1" dirty="0">
                <a:solidFill>
                  <a:srgbClr val="002060"/>
                </a:solidFill>
              </a:rPr>
              <a:t>القصور </a:t>
            </a:r>
            <a:r>
              <a:rPr lang="ar-SA" sz="2400" b="1" i="1" dirty="0" smtClean="0">
                <a:solidFill>
                  <a:srgbClr val="002060"/>
                </a:solidFill>
              </a:rPr>
              <a:t>عن ركب </a:t>
            </a:r>
            <a:r>
              <a:rPr lang="ar-SA" sz="2400" b="1" i="1" dirty="0">
                <a:solidFill>
                  <a:srgbClr val="002060"/>
                </a:solidFill>
              </a:rPr>
              <a:t>المتغيرات </a:t>
            </a:r>
            <a:r>
              <a:rPr lang="ar-SA" sz="2400" b="1" i="1" dirty="0" smtClean="0">
                <a:solidFill>
                  <a:srgbClr val="002060"/>
                </a:solidFill>
              </a:rPr>
              <a:t>على </a:t>
            </a:r>
            <a:r>
              <a:rPr lang="ar-SA" sz="2400" b="1" i="1" dirty="0">
                <a:solidFill>
                  <a:srgbClr val="002060"/>
                </a:solidFill>
              </a:rPr>
              <a:t>المستويات القطرية والإقليمية والدولية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680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9217" y="2010268"/>
            <a:ext cx="4161591" cy="3448595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تبدلت المعطيات والمتطلبات والوسائل تبدلا جذريا فأصبحت الحاجة لصيغة جديدة للعمل حاجة </a:t>
            </a:r>
            <a:r>
              <a:rPr lang="ar-SA" b="1" dirty="0" smtClean="0"/>
              <a:t>ماسة</a:t>
            </a:r>
          </a:p>
          <a:p>
            <a:pPr marL="0" indent="0" algn="r" rtl="1">
              <a:buNone/>
            </a:pPr>
            <a:r>
              <a:rPr lang="ar-SA" b="1" dirty="0"/>
              <a:t>التخلف عن تطوير العمل الإسلامي </a:t>
            </a:r>
            <a:r>
              <a:rPr lang="ar-SA" b="1" dirty="0" smtClean="0"/>
              <a:t>سيعرضه </a:t>
            </a:r>
            <a:r>
              <a:rPr lang="ar-SA" b="1" dirty="0"/>
              <a:t>لمخاطر الجمود فيصبح "شيئا ما" من زمن آخر، أو يواجه الإخفاق المتكرر دون بلوغ </a:t>
            </a:r>
            <a:r>
              <a:rPr lang="ar-SA" b="1" dirty="0" smtClean="0"/>
              <a:t>أهدافه</a:t>
            </a:r>
          </a:p>
          <a:p>
            <a:pPr marL="0" indent="0" algn="r" rtl="1">
              <a:buNone/>
            </a:pP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4369" y="2017343"/>
            <a:ext cx="4964554" cy="344152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حاجة العمل الإسلامي إلى صيغة </a:t>
            </a:r>
            <a:r>
              <a:rPr lang="ar-SA" sz="3100" b="1" dirty="0" smtClean="0">
                <a:solidFill>
                  <a:schemeClr val="accent5"/>
                </a:solidFill>
              </a:rPr>
              <a:t>جديدة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٢٦/ ٤/ ٢٠٠٤م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ضرورة التطوير الجذري للعمل </a:t>
            </a:r>
            <a:r>
              <a:rPr lang="ar-SA" sz="3100" b="1" dirty="0" smtClean="0">
                <a:solidFill>
                  <a:schemeClr val="accent5"/>
                </a:solidFill>
              </a:rPr>
              <a:t>الإسلامي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٢٣/ ٦/ ٢٠٠٩م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مستقبل ما يسمى حركات الإسلام السياسي بعد الربيع </a:t>
            </a:r>
            <a:r>
              <a:rPr lang="ar-SA" sz="3100" b="1" dirty="0" smtClean="0">
                <a:solidFill>
                  <a:schemeClr val="accent5"/>
                </a:solidFill>
              </a:rPr>
              <a:t>العربي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٢٩/ ١١/ ٢٠١٥م</a:t>
            </a:r>
          </a:p>
          <a:p>
            <a:pPr marL="0" indent="0" algn="r" rtl="1">
              <a:buNone/>
            </a:pP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760376" y="1200540"/>
            <a:ext cx="9094236" cy="486435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lnSpc>
                <a:spcPct val="150000"/>
              </a:lnSpc>
            </a:pPr>
            <a:r>
              <a:rPr lang="ar-SA" b="1" dirty="0">
                <a:solidFill>
                  <a:srgbClr val="C00000"/>
                </a:solidFill>
              </a:rPr>
              <a:t>من معالم تجميد التطوير:</a:t>
            </a:r>
            <a:endParaRPr lang="ar-SA" b="1" i="1" dirty="0">
              <a:solidFill>
                <a:srgbClr val="C00000"/>
              </a:solidFill>
            </a:endParaRPr>
          </a:p>
          <a:p>
            <a:pPr algn="r" rtl="1" fontAlgn="auto">
              <a:lnSpc>
                <a:spcPct val="150000"/>
              </a:lnSpc>
            </a:pPr>
            <a:r>
              <a:rPr lang="ar-SA" b="1" i="1" dirty="0" smtClean="0"/>
              <a:t>١- </a:t>
            </a:r>
            <a:r>
              <a:rPr lang="ar-SA" b="1" i="1" dirty="0"/>
              <a:t>تجاوز احتياجات الكوادر من شبيبة الصحوة ذكورا وإناثا لواقع القيادات التقليدية للتنظيمات الإسلامية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٢- العجز عن استيعاب صيغ جديدة للدعوة والعمل فرضت نفسها، وتشتت المواقف منها بين الدعم والإنكار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٣- التشرذم القائم على اختلاف اجتهادات العمل، وغلبته على الخلاف الطبيعي الذي يستدعي التكامل والتعاون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٤- التخلف عن توظيف الإمكانات الذاتية لتحقيق أهداف مرحلية، وتعريضها للضياع عبر مركزية التصرف بها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٥- حصار الأهداف الكبيرة المطروحة على أرض الواقع وراء أسوار وسائل وأساليب موروثة من الماضي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٦- ‎انفصال دعوات التجديد والتطوير على مختلف الأصعدة إسلاميا عن مواقع صناعة القرار الإسلامي حركيا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٧- الدفاع عن مواقع المواجهة في ميادين تقليدية والغفلة عن مواطن تستهدف الجذور والأسس كاللغة العربية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٨- الانشغال بالمهام الجزئية للعمل الإسلامي عن مهام كبرى فرضتها </a:t>
            </a:r>
            <a:r>
              <a:rPr lang="ar-SA" b="1" i="1" dirty="0" smtClean="0"/>
              <a:t>الأحداث والتطورات</a:t>
            </a:r>
            <a:endParaRPr lang="de-DE" b="1" i="1" dirty="0" smtClean="0"/>
          </a:p>
          <a:p>
            <a:pPr algn="r" rtl="1" fontAlgn="auto">
              <a:lnSpc>
                <a:spcPct val="150000"/>
              </a:lnSpc>
            </a:pPr>
            <a:r>
              <a:rPr lang="ar-SA" b="1" i="1" dirty="0" smtClean="0"/>
              <a:t>٩- </a:t>
            </a:r>
            <a:r>
              <a:rPr lang="ar-SA" b="1" i="1" dirty="0" smtClean="0">
                <a:solidFill>
                  <a:schemeClr val="bg1"/>
                </a:solidFill>
              </a:rPr>
              <a:t>القصور عن ركب المتغيرات </a:t>
            </a:r>
            <a:r>
              <a:rPr lang="ar-SA" b="1" i="1" dirty="0">
                <a:solidFill>
                  <a:schemeClr val="bg1"/>
                </a:solidFill>
              </a:rPr>
              <a:t>على المستويات القطرية والإقليمية والدولية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353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9217" y="2010268"/>
            <a:ext cx="4161591" cy="3448595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تبدلت المعطيات والمتطلبات والوسائل تبدلا جذريا فأصبحت الحاجة لصيغة جديدة للعمل حاجة </a:t>
            </a:r>
            <a:r>
              <a:rPr lang="ar-SA" b="1" dirty="0" smtClean="0"/>
              <a:t>ماسة</a:t>
            </a:r>
          </a:p>
          <a:p>
            <a:pPr marL="0" indent="0" algn="r" rtl="1">
              <a:buNone/>
            </a:pPr>
            <a:r>
              <a:rPr lang="ar-SA" b="1" dirty="0"/>
              <a:t>التخلف عن تطوير العمل الإسلامي </a:t>
            </a:r>
            <a:r>
              <a:rPr lang="ar-SA" b="1" dirty="0" smtClean="0"/>
              <a:t>سيعرضه </a:t>
            </a:r>
            <a:r>
              <a:rPr lang="ar-SA" b="1" dirty="0"/>
              <a:t>لمخاطر الجمود فيصبح "شيئا ما" من زمن آخر، أو يواجه الإخفاق المتكرر دون بلوغ </a:t>
            </a:r>
            <a:r>
              <a:rPr lang="ar-SA" b="1" dirty="0" smtClean="0"/>
              <a:t>أهدافه</a:t>
            </a:r>
          </a:p>
          <a:p>
            <a:pPr marL="0" indent="0" algn="r" rtl="1">
              <a:buNone/>
            </a:pPr>
            <a:r>
              <a:rPr lang="ar-SA" b="1" dirty="0">
                <a:solidFill>
                  <a:srgbClr val="C00000"/>
                </a:solidFill>
              </a:rPr>
              <a:t>الثورات الشعبية بوابة لحدث تغييري </a:t>
            </a:r>
            <a:r>
              <a:rPr lang="ar-SA" b="1" dirty="0" smtClean="0">
                <a:solidFill>
                  <a:srgbClr val="C00000"/>
                </a:solidFill>
              </a:rPr>
              <a:t>تاريخي</a:t>
            </a:r>
            <a:endParaRPr lang="ar-SA" b="1" dirty="0">
              <a:solidFill>
                <a:srgbClr val="C00000"/>
              </a:solidFill>
            </a:endParaRPr>
          </a:p>
          <a:p>
            <a:pPr marL="0" indent="0" algn="r" rtl="1">
              <a:buNone/>
            </a:pPr>
            <a:r>
              <a:rPr lang="ar-SA" b="1" dirty="0" smtClean="0">
                <a:solidFill>
                  <a:srgbClr val="C00000"/>
                </a:solidFill>
              </a:rPr>
              <a:t>رفض </a:t>
            </a:r>
            <a:r>
              <a:rPr lang="ar-SA" b="1" dirty="0">
                <a:solidFill>
                  <a:srgbClr val="C00000"/>
                </a:solidFill>
              </a:rPr>
              <a:t>مباشر وقوي لممارسات الاستبداد وقهر الإنسان..</a:t>
            </a:r>
            <a:endParaRPr lang="de-DE" b="1" dirty="0">
              <a:solidFill>
                <a:srgbClr val="C00000"/>
              </a:solidFill>
            </a:endParaRPr>
          </a:p>
          <a:p>
            <a:pPr marL="0" indent="0" algn="r" rtl="1">
              <a:buNone/>
            </a:pPr>
            <a:r>
              <a:rPr lang="ar-SA" b="1" dirty="0" smtClean="0">
                <a:solidFill>
                  <a:srgbClr val="C00000"/>
                </a:solidFill>
              </a:rPr>
              <a:t>رفض </a:t>
            </a:r>
            <a:r>
              <a:rPr lang="ar-SA" b="1" dirty="0">
                <a:solidFill>
                  <a:srgbClr val="C00000"/>
                </a:solidFill>
              </a:rPr>
              <a:t>مباشر وحاسم للوسائل والأدوات التي لم تفلح في وضع حد لتلك الممارسات..</a:t>
            </a:r>
            <a:endParaRPr lang="de-DE" b="1" dirty="0">
              <a:solidFill>
                <a:srgbClr val="C00000"/>
              </a:solidFill>
            </a:endParaRPr>
          </a:p>
          <a:p>
            <a:pPr marL="0" indent="0" algn="r" rtl="1">
              <a:buNone/>
            </a:pPr>
            <a:r>
              <a:rPr lang="ar-SA" b="1" dirty="0" smtClean="0">
                <a:solidFill>
                  <a:srgbClr val="C00000"/>
                </a:solidFill>
              </a:rPr>
              <a:t>بداية </a:t>
            </a:r>
            <a:r>
              <a:rPr lang="ar-SA" b="1" dirty="0">
                <a:solidFill>
                  <a:srgbClr val="C00000"/>
                </a:solidFill>
              </a:rPr>
              <a:t>إبداع الوسائل والأدوات الضرورية لإنهاء الاستبداد وقهر الإنسان..</a:t>
            </a:r>
            <a:endParaRPr lang="de-DE" b="1" dirty="0">
              <a:solidFill>
                <a:srgbClr val="C00000"/>
              </a:solidFill>
            </a:endParaRPr>
          </a:p>
          <a:p>
            <a:pPr marL="0" indent="0" algn="r" rtl="1">
              <a:buNone/>
            </a:pP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4369" y="2017343"/>
            <a:ext cx="4964554" cy="344152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حاجة العمل الإسلامي إلى صيغة جديدة</a:t>
            </a:r>
          </a:p>
          <a:p>
            <a:pPr marL="0" indent="0" algn="r" rtl="1">
              <a:buNone/>
            </a:pP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ar-SA" sz="2200" b="1" dirty="0">
                <a:solidFill>
                  <a:schemeClr val="accent6">
                    <a:lumMod val="75000"/>
                  </a:schemeClr>
                </a:solidFill>
              </a:rPr>
              <a:t>مقال سابق: ٢٦/ ٤/ ٢٠٠٤م</a:t>
            </a:r>
          </a:p>
          <a:p>
            <a:pPr marL="0" indent="0" algn="r" rtl="1">
              <a:buNone/>
            </a:pP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 ضرورة التطوير الجذري للعمل الإسلامي</a:t>
            </a:r>
          </a:p>
          <a:p>
            <a:pPr marL="0" indent="0" algn="r" rtl="1">
              <a:buNone/>
            </a:pP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ar-SA" sz="2200" b="1" dirty="0">
                <a:solidFill>
                  <a:schemeClr val="accent6">
                    <a:lumMod val="75000"/>
                  </a:schemeClr>
                </a:solidFill>
              </a:rPr>
              <a:t>مقال سابق: ٢٣/ ٦/ ٢٠٠٩م </a:t>
            </a:r>
            <a:endParaRPr lang="ar-SA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SA" sz="3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ar-SA" sz="3200" b="1" dirty="0">
                <a:solidFill>
                  <a:srgbClr val="0070C0"/>
                </a:solidFill>
              </a:rPr>
              <a:t>مستقبل ما يسمى حركات الإسلام </a:t>
            </a:r>
            <a:endParaRPr lang="ar-SA" sz="3200" b="1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SA" sz="3200" b="1" dirty="0">
                <a:solidFill>
                  <a:srgbClr val="0070C0"/>
                </a:solidFill>
              </a:rPr>
              <a:t> </a:t>
            </a:r>
            <a:r>
              <a:rPr lang="ar-SA" sz="3200" b="1" dirty="0" smtClean="0">
                <a:solidFill>
                  <a:srgbClr val="0070C0"/>
                </a:solidFill>
              </a:rPr>
              <a:t>السياسي بعد </a:t>
            </a:r>
            <a:r>
              <a:rPr lang="ar-SA" sz="3200" b="1" dirty="0">
                <a:solidFill>
                  <a:srgbClr val="0070C0"/>
                </a:solidFill>
              </a:rPr>
              <a:t>الربيع العربي</a:t>
            </a:r>
          </a:p>
          <a:p>
            <a:pPr marL="0" indent="0" algn="r" rtl="1">
              <a:buNone/>
            </a:pPr>
            <a:r>
              <a:rPr lang="ar-SA" sz="2800" b="1" dirty="0">
                <a:solidFill>
                  <a:srgbClr val="0070C0"/>
                </a:solidFill>
              </a:rPr>
              <a:t> </a:t>
            </a:r>
            <a:r>
              <a:rPr lang="ar-SA" sz="2200" b="1" dirty="0">
                <a:solidFill>
                  <a:srgbClr val="0070C0"/>
                </a:solidFill>
              </a:rPr>
              <a:t>محاضرة سابقة: ٢٩/ ١١/ ٢٠١٥م</a:t>
            </a:r>
            <a:endParaRPr lang="ar-SA" sz="3900" b="1" dirty="0">
              <a:solidFill>
                <a:srgbClr val="0070C0"/>
              </a:solidFill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46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29166" y="1756129"/>
            <a:ext cx="9414425" cy="2598157"/>
          </a:xfrm>
          <a:ln w="57150"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 rtl="1"/>
            <a:r>
              <a:rPr lang="ar-SA" sz="4400" b="1" dirty="0" smtClean="0">
                <a:solidFill>
                  <a:schemeClr val="accent6">
                    <a:lumMod val="75000"/>
                  </a:schemeClr>
                </a:solidFill>
              </a:rPr>
              <a:t>خمسة منطلقات </a:t>
            </a:r>
            <a:r>
              <a:rPr lang="ar-SA" sz="44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ar-SA" sz="4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z="4400" b="1" dirty="0" smtClean="0">
                <a:solidFill>
                  <a:schemeClr val="accent6">
                    <a:lumMod val="75000"/>
                  </a:schemeClr>
                </a:solidFill>
              </a:rPr>
              <a:t>ثلاثة مرتكزات</a:t>
            </a:r>
            <a:br>
              <a:rPr lang="ar-SA" sz="4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z="4400" b="1" dirty="0" smtClean="0">
                <a:solidFill>
                  <a:schemeClr val="accent6">
                    <a:lumMod val="75000"/>
                  </a:schemeClr>
                </a:solidFill>
              </a:rPr>
              <a:t>ستة معالم للتطوير</a:t>
            </a:r>
            <a:endParaRPr lang="de-DE" sz="6000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668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89518" y="2177143"/>
            <a:ext cx="10170369" cy="33528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endParaRPr lang="ar-SA" b="1" dirty="0" smtClean="0"/>
          </a:p>
          <a:p>
            <a:pPr marL="0" indent="0" algn="ctr" rtl="1">
              <a:buNone/>
            </a:pPr>
            <a:r>
              <a:rPr lang="ar-SA" sz="2800" b="1" dirty="0" smtClean="0"/>
              <a:t>الهدف – الطريق – المعيار – التطوير – التخصص والتكامل</a:t>
            </a:r>
            <a:endParaRPr lang="ar-SA" b="1" dirty="0" smtClean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rgbClr val="C00000"/>
                </a:solidFill>
              </a:rPr>
              <a:t>خمسة </a:t>
            </a:r>
            <a:r>
              <a:rPr lang="ar-SA" sz="2400" b="1" dirty="0">
                <a:solidFill>
                  <a:srgbClr val="C00000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/>
              <a:t>ثلاثة مرتكزات – ستة معالم </a:t>
            </a:r>
            <a:r>
              <a:rPr lang="ar-SA" sz="2400" b="1" dirty="0" smtClean="0"/>
              <a:t>للتطوي</a:t>
            </a:r>
            <a:r>
              <a:rPr lang="ar-SA" sz="2400" b="1" dirty="0"/>
              <a:t>ر</a:t>
            </a:r>
            <a:endParaRPr lang="de-DE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361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89518" y="2177143"/>
            <a:ext cx="10170369" cy="33528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b="1" dirty="0" smtClean="0">
                <a:solidFill>
                  <a:srgbClr val="C00000"/>
                </a:solidFill>
              </a:rPr>
              <a:t>الهدف</a:t>
            </a:r>
            <a:r>
              <a:rPr lang="ar-SA" b="1" dirty="0" smtClean="0"/>
              <a:t> – الطريق – المعيار – التطوير – التخصص والتكامل</a:t>
            </a:r>
            <a:endParaRPr lang="ar-SA" sz="2800" b="1" dirty="0" smtClean="0"/>
          </a:p>
          <a:p>
            <a:pPr marL="0" indent="0" algn="ctr" rtl="1">
              <a:buNone/>
            </a:pPr>
            <a:endParaRPr lang="ar-SA" sz="2400" b="1" dirty="0" smtClean="0"/>
          </a:p>
          <a:p>
            <a:pPr marL="0" indent="0" algn="ctr" rtl="1">
              <a:buNone/>
            </a:pPr>
            <a:endParaRPr lang="ar-SA" sz="2800" b="1" dirty="0"/>
          </a:p>
          <a:p>
            <a:pPr marL="0" indent="0" algn="ctr" rtl="1">
              <a:buNone/>
            </a:pPr>
            <a:r>
              <a:rPr lang="ar-SA" sz="2400" b="1" dirty="0" smtClean="0"/>
              <a:t>إلى </a:t>
            </a:r>
            <a:r>
              <a:rPr lang="ar-SA" sz="2400" b="1" dirty="0"/>
              <a:t>جانب </a:t>
            </a:r>
            <a:r>
              <a:rPr lang="ar-SA" sz="2400" b="1" dirty="0" smtClean="0"/>
              <a:t>الغاية العقدية الكبرى، </a:t>
            </a:r>
            <a:r>
              <a:rPr lang="ar-SA" sz="2400" b="1" dirty="0"/>
              <a:t>يرتبط مغزى العمل الإسلامي بهدف </a:t>
            </a:r>
            <a:r>
              <a:rPr lang="ar-SA" sz="2400" b="1" dirty="0" smtClean="0"/>
              <a:t>دنيوي: </a:t>
            </a:r>
          </a:p>
          <a:p>
            <a:pPr marL="0" indent="0" algn="ctr" rtl="1">
              <a:buNone/>
            </a:pPr>
            <a:r>
              <a:rPr lang="ar-SA" sz="2800" b="1" dirty="0" smtClean="0"/>
              <a:t>النهوض الحضاري الإنساني الإسلامي</a:t>
            </a:r>
            <a:endParaRPr lang="de-DE" sz="2400" b="1" dirty="0"/>
          </a:p>
        </p:txBody>
      </p:sp>
      <p:sp>
        <p:nvSpPr>
          <p:cNvPr id="6" name="Legende mit Pfeil in vier Richtungen 5"/>
          <p:cNvSpPr/>
          <p:nvPr/>
        </p:nvSpPr>
        <p:spPr>
          <a:xfrm>
            <a:off x="5393094" y="2668553"/>
            <a:ext cx="845976" cy="808655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rgbClr val="C00000"/>
                </a:solidFill>
              </a:rPr>
              <a:t>خمسة </a:t>
            </a:r>
            <a:r>
              <a:rPr lang="ar-SA" sz="2400" b="1" dirty="0">
                <a:solidFill>
                  <a:srgbClr val="C00000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/>
              <a:t>ثلاثة مرتكزات – ستة معالم </a:t>
            </a:r>
            <a:r>
              <a:rPr lang="ar-SA" sz="2400" b="1" dirty="0" smtClean="0"/>
              <a:t>للتطوي</a:t>
            </a:r>
            <a:r>
              <a:rPr lang="ar-SA" sz="2400" b="1" dirty="0"/>
              <a:t>ر</a:t>
            </a:r>
            <a:endParaRPr lang="de-DE" dirty="0"/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1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5430416"/>
            <a:ext cx="12192000" cy="77133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</a:rPr>
              <a:t>مشروع ورؤية</a:t>
            </a:r>
            <a:endParaRPr lang="de-DE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266700" y="1828808"/>
            <a:ext cx="11658600" cy="780660"/>
          </a:xfrm>
          <a:prstGeom prst="rect">
            <a:avLst/>
          </a:prstGeom>
        </p:spPr>
        <p:txBody>
          <a:bodyPr vert="horz" lIns="91440" tIns="45720" rIns="91440" bIns="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4000" b="1" dirty="0" smtClean="0">
                <a:solidFill>
                  <a:schemeClr val="accent6">
                    <a:lumMod val="75000"/>
                  </a:schemeClr>
                </a:solidFill>
              </a:rPr>
              <a:t>صيغة جديدة مقترحة للعمل الإسلامي</a:t>
            </a:r>
            <a:endParaRPr lang="de-DE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1" y="5069632"/>
            <a:ext cx="3701142" cy="360783"/>
          </a:xfrm>
          <a:prstGeom prst="rect">
            <a:avLst/>
          </a:prstGeom>
        </p:spPr>
        <p:txBody>
          <a:bodyPr vert="horz" lIns="91440" tIns="45720" rIns="91440" bIns="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sz="1600" b="1" dirty="0" smtClean="0"/>
              <a:t>ورقة عمل - اسطنبول ١٣/ ٢/ ٢٠١٦م - </a:t>
            </a:r>
            <a:r>
              <a:rPr lang="ar-SA" sz="1800" b="1" dirty="0" smtClean="0"/>
              <a:t>نبيل شبيب 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93865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89518" y="2177143"/>
            <a:ext cx="10170369" cy="33528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b="1" dirty="0" smtClean="0"/>
              <a:t>الهدف – </a:t>
            </a:r>
            <a:r>
              <a:rPr lang="ar-SA" b="1" dirty="0" smtClean="0">
                <a:solidFill>
                  <a:srgbClr val="C00000"/>
                </a:solidFill>
              </a:rPr>
              <a:t>الطريق</a:t>
            </a:r>
            <a:r>
              <a:rPr lang="ar-SA" b="1" dirty="0" smtClean="0"/>
              <a:t> – المعيار – التطوير – التخصص والتكامل</a:t>
            </a:r>
          </a:p>
          <a:p>
            <a:pPr algn="r" rtl="1"/>
            <a:r>
              <a:rPr lang="ar-SA" sz="1800" b="1" dirty="0" smtClean="0"/>
              <a:t>١- </a:t>
            </a:r>
            <a:r>
              <a:rPr lang="ar-SA" sz="1800" b="1" dirty="0"/>
              <a:t>الهدف: إلى جانب </a:t>
            </a:r>
            <a:r>
              <a:rPr lang="ar-SA" sz="1800" b="1" dirty="0" smtClean="0"/>
              <a:t>الغاية العقدية الكبرى، </a:t>
            </a:r>
            <a:r>
              <a:rPr lang="ar-SA" sz="1800" b="1" dirty="0"/>
              <a:t>يرتبط مغزى العمل الإسلامي بهدف دنيوي، هو النهوض الحضاري </a:t>
            </a:r>
            <a:r>
              <a:rPr lang="ar-SA" sz="1800" b="1" dirty="0" smtClean="0"/>
              <a:t>الإنساني الإسلامي</a:t>
            </a:r>
            <a:r>
              <a:rPr lang="ar-SA" sz="1800" b="1" dirty="0"/>
              <a:t>.</a:t>
            </a:r>
            <a:endParaRPr lang="de-DE" sz="1800" b="1" dirty="0"/>
          </a:p>
          <a:p>
            <a:pPr marL="0" indent="0" algn="ctr" rtl="1">
              <a:buNone/>
            </a:pPr>
            <a:endParaRPr lang="ar-SA" sz="1800" b="1" dirty="0" smtClean="0"/>
          </a:p>
          <a:p>
            <a:pPr marL="0" indent="0" algn="ctr" rtl="1">
              <a:buNone/>
            </a:pPr>
            <a:endParaRPr lang="ar-SA" sz="1800" b="1" dirty="0"/>
          </a:p>
          <a:p>
            <a:pPr marL="0" indent="0" algn="ctr" rtl="1">
              <a:buNone/>
            </a:pPr>
            <a:r>
              <a:rPr lang="ar-SA" b="1" dirty="0" smtClean="0"/>
              <a:t>معيار </a:t>
            </a:r>
            <a:r>
              <a:rPr lang="ar-SA" b="1" dirty="0"/>
              <a:t>الانتساب لعمل إسلامي هو الممارسة العملية وليس الجانب </a:t>
            </a:r>
            <a:r>
              <a:rPr lang="ar-SA" b="1" dirty="0" smtClean="0"/>
              <a:t>التنظيمي الشكلي</a:t>
            </a:r>
            <a:endParaRPr lang="ar-SA" sz="2800" b="1" dirty="0" smtClean="0"/>
          </a:p>
          <a:p>
            <a:pPr marL="0" indent="0" algn="ctr" rtl="1">
              <a:buNone/>
            </a:pPr>
            <a:r>
              <a:rPr lang="ar-SA" sz="2800" b="1" dirty="0" smtClean="0"/>
              <a:t>التزام </a:t>
            </a:r>
            <a:r>
              <a:rPr lang="ar-SA" sz="2800" b="1" dirty="0"/>
              <a:t>مرجعية </a:t>
            </a:r>
            <a:r>
              <a:rPr lang="ar-SA" sz="2800" b="1" dirty="0" smtClean="0"/>
              <a:t>فهم القيم والمقاصد</a:t>
            </a:r>
            <a:endParaRPr lang="de-DE" sz="1800" b="1" dirty="0"/>
          </a:p>
          <a:p>
            <a:pPr marL="0" indent="0" algn="r" rtl="1">
              <a:buNone/>
            </a:pPr>
            <a:endParaRPr lang="de-DE" sz="1800" b="1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rgbClr val="C00000"/>
                </a:solidFill>
              </a:rPr>
              <a:t>خمسة </a:t>
            </a:r>
            <a:r>
              <a:rPr lang="ar-SA" sz="2400" b="1" dirty="0">
                <a:solidFill>
                  <a:srgbClr val="C00000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/>
              <a:t>ثلاثة مرتكزات – ستة معالم </a:t>
            </a:r>
            <a:r>
              <a:rPr lang="ar-SA" sz="2400" b="1" dirty="0" smtClean="0"/>
              <a:t>للتطوي</a:t>
            </a:r>
            <a:r>
              <a:rPr lang="ar-SA" sz="2400" b="1" dirty="0"/>
              <a:t>ر</a:t>
            </a:r>
            <a:endParaRPr lang="de-DE" dirty="0"/>
          </a:p>
        </p:txBody>
      </p:sp>
      <p:sp>
        <p:nvSpPr>
          <p:cNvPr id="10" name="Gleichschenkliges Dreieck 9"/>
          <p:cNvSpPr/>
          <p:nvPr/>
        </p:nvSpPr>
        <p:spPr>
          <a:xfrm flipV="1">
            <a:off x="5334556" y="3215951"/>
            <a:ext cx="1060704" cy="49141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784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89518" y="2177142"/>
            <a:ext cx="10170369" cy="3670041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b="1" dirty="0" smtClean="0"/>
              <a:t>الهدف – الطريق – </a:t>
            </a:r>
            <a:r>
              <a:rPr lang="ar-SA" b="1" dirty="0" smtClean="0">
                <a:solidFill>
                  <a:srgbClr val="C00000"/>
                </a:solidFill>
              </a:rPr>
              <a:t>المعيار</a:t>
            </a:r>
            <a:r>
              <a:rPr lang="ar-SA" b="1" dirty="0" smtClean="0"/>
              <a:t> – التطوير – التخصص والتكامل</a:t>
            </a:r>
          </a:p>
          <a:p>
            <a:pPr algn="r" rtl="1"/>
            <a:r>
              <a:rPr lang="ar-SA" sz="1800" b="1" dirty="0" smtClean="0"/>
              <a:t>١- </a:t>
            </a:r>
            <a:r>
              <a:rPr lang="ar-SA" sz="1800" b="1" dirty="0"/>
              <a:t>الهدف: إلى جانب الغاية العقدية الكبرى، يرتبط مغزى العمل الإسلامي بهدف دنيوي، هو النهوض الحضاري الإنساني الإسلامي.</a:t>
            </a:r>
            <a:endParaRPr lang="de-DE" sz="1800" b="1" dirty="0"/>
          </a:p>
          <a:p>
            <a:pPr algn="r" rtl="1"/>
            <a:r>
              <a:rPr lang="ar-SA" sz="1800" b="1" dirty="0"/>
              <a:t>٢- </a:t>
            </a:r>
            <a:r>
              <a:rPr lang="ar-SA" sz="1800" b="1" dirty="0" smtClean="0"/>
              <a:t>الطريق: </a:t>
            </a:r>
            <a:r>
              <a:rPr lang="ar-SA" sz="1800" b="1" dirty="0"/>
              <a:t>معيار الانتساب لعمل إسلامي هو الممارسة العملية وليس الجانب </a:t>
            </a:r>
            <a:r>
              <a:rPr lang="ar-SA" sz="1800" b="1" dirty="0" smtClean="0"/>
              <a:t>الشكلي التنظيمي، </a:t>
            </a:r>
            <a:r>
              <a:rPr lang="ar-SA" sz="1800" b="1" dirty="0"/>
              <a:t>أي التزام </a:t>
            </a:r>
            <a:r>
              <a:rPr lang="ar-SA" sz="1800" b="1" dirty="0" smtClean="0"/>
              <a:t>فهم مرجعية </a:t>
            </a:r>
            <a:r>
              <a:rPr lang="ar-SA" sz="1800" b="1" dirty="0"/>
              <a:t>القيم والمقاصد</a:t>
            </a:r>
            <a:r>
              <a:rPr lang="ar-SA" sz="1800" b="1" dirty="0" smtClean="0"/>
              <a:t>.</a:t>
            </a:r>
            <a:endParaRPr lang="ar-SA" sz="1800" b="1" dirty="0"/>
          </a:p>
          <a:p>
            <a:pPr algn="r" rtl="1"/>
            <a:endParaRPr lang="ar-SA" sz="1800" b="1" dirty="0" smtClean="0"/>
          </a:p>
          <a:p>
            <a:pPr algn="ctr" rtl="1"/>
            <a:endParaRPr lang="ar-SA" sz="1800" b="1" dirty="0" smtClean="0"/>
          </a:p>
          <a:p>
            <a:pPr marL="0" indent="0" algn="ctr" rtl="1">
              <a:buNone/>
            </a:pPr>
            <a:endParaRPr lang="ar-SA" b="1" dirty="0" smtClean="0"/>
          </a:p>
          <a:p>
            <a:pPr marL="0" indent="0" algn="ctr" rtl="1">
              <a:buNone/>
            </a:pPr>
            <a:r>
              <a:rPr lang="ar-SA" b="1" dirty="0" smtClean="0"/>
              <a:t>سلامة </a:t>
            </a:r>
            <a:r>
              <a:rPr lang="ar-SA" b="1" dirty="0" smtClean="0"/>
              <a:t>وسيلة العمل التنظيمي مرتبطة بثوابت </a:t>
            </a:r>
            <a:r>
              <a:rPr lang="ar-SA" b="1" dirty="0"/>
              <a:t>كبرى </a:t>
            </a:r>
            <a:endParaRPr lang="ar-SA" b="1" dirty="0" smtClean="0"/>
          </a:p>
          <a:p>
            <a:pPr marL="0" indent="0" algn="ctr" rtl="1">
              <a:buNone/>
            </a:pPr>
            <a:r>
              <a:rPr lang="ar-SA" sz="2800" b="1" dirty="0" smtClean="0"/>
              <a:t>من </a:t>
            </a:r>
            <a:r>
              <a:rPr lang="ar-SA" sz="2800" b="1" dirty="0"/>
              <a:t>المقاصد كالكرامة الإنسانية، ومن المبادئ مثل لا إكراه في </a:t>
            </a:r>
            <a:r>
              <a:rPr lang="ar-SA" sz="2800" b="1" dirty="0" smtClean="0"/>
              <a:t>الدين</a:t>
            </a:r>
            <a:endParaRPr lang="de-DE" sz="1800" b="1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rgbClr val="C00000"/>
                </a:solidFill>
              </a:rPr>
              <a:t>خمسة </a:t>
            </a:r>
            <a:r>
              <a:rPr lang="ar-SA" sz="2400" b="1" dirty="0">
                <a:solidFill>
                  <a:srgbClr val="C00000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/>
              <a:t>ثلاثة مرتكزات – ستة معالم </a:t>
            </a:r>
            <a:r>
              <a:rPr lang="ar-SA" sz="2400" b="1" dirty="0" smtClean="0"/>
              <a:t>للتطوي</a:t>
            </a:r>
            <a:r>
              <a:rPr lang="ar-SA" sz="2400" b="1" dirty="0"/>
              <a:t>ر</a:t>
            </a:r>
            <a:endParaRPr lang="de-DE" dirty="0"/>
          </a:p>
        </p:txBody>
      </p:sp>
      <p:sp>
        <p:nvSpPr>
          <p:cNvPr id="8" name="Zylinder 7"/>
          <p:cNvSpPr/>
          <p:nvPr/>
        </p:nvSpPr>
        <p:spPr>
          <a:xfrm>
            <a:off x="5778760" y="3862857"/>
            <a:ext cx="267478" cy="57544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Zylinder 8"/>
          <p:cNvSpPr/>
          <p:nvPr/>
        </p:nvSpPr>
        <p:spPr>
          <a:xfrm>
            <a:off x="6310605" y="3862857"/>
            <a:ext cx="267478" cy="57544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Zylinder 9"/>
          <p:cNvSpPr/>
          <p:nvPr/>
        </p:nvSpPr>
        <p:spPr>
          <a:xfrm>
            <a:off x="5245360" y="3862856"/>
            <a:ext cx="267478" cy="57544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424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89518" y="2177142"/>
            <a:ext cx="10170369" cy="3912637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b="1" dirty="0" smtClean="0"/>
              <a:t>الهدف – الطريق – المعيار – </a:t>
            </a:r>
            <a:r>
              <a:rPr lang="ar-SA" b="1" dirty="0" smtClean="0">
                <a:solidFill>
                  <a:srgbClr val="C00000"/>
                </a:solidFill>
              </a:rPr>
              <a:t>التطوير</a:t>
            </a:r>
            <a:r>
              <a:rPr lang="ar-SA" b="1" dirty="0" smtClean="0"/>
              <a:t> – التخصص والتكامل</a:t>
            </a:r>
          </a:p>
          <a:p>
            <a:pPr algn="r" rtl="1"/>
            <a:r>
              <a:rPr lang="ar-SA" sz="1800" b="1" dirty="0" smtClean="0"/>
              <a:t>١- </a:t>
            </a:r>
            <a:r>
              <a:rPr lang="ar-SA" sz="1800" b="1" dirty="0"/>
              <a:t>الهدف: إلى جانب الغاية العقدية الكبرى، يرتبط مغزى العمل الإسلامي بهدف دنيوي، هو النهوض الحضاري الإنساني الإسلامي.</a:t>
            </a:r>
            <a:endParaRPr lang="ar-SA" sz="1800" b="1" dirty="0" smtClean="0"/>
          </a:p>
          <a:p>
            <a:pPr algn="r" rtl="1"/>
            <a:r>
              <a:rPr lang="ar-SA" sz="1800" b="1" dirty="0" smtClean="0"/>
              <a:t>٢- </a:t>
            </a:r>
            <a:r>
              <a:rPr lang="ar-SA" sz="1800" b="1" dirty="0"/>
              <a:t>الطريق: معيار الانتساب لعمل إسلامي هو الممارسة العملية وليس الجانب الشكلي التنظيمي، أي التزام فهم مرجعية القيم والمقاصد.</a:t>
            </a:r>
            <a:endParaRPr lang="de-DE" sz="1800" b="1" dirty="0"/>
          </a:p>
          <a:p>
            <a:pPr algn="r" rtl="1"/>
            <a:r>
              <a:rPr lang="ar-SA" sz="1800" b="1" dirty="0"/>
              <a:t>٣- المعيار: </a:t>
            </a:r>
            <a:r>
              <a:rPr lang="ar-SA" sz="1800" b="1" dirty="0" smtClean="0"/>
              <a:t>سلامة وسيلة العمل التنظيمي مرتبطة بثوابت </a:t>
            </a:r>
            <a:r>
              <a:rPr lang="ar-SA" sz="1800" b="1" dirty="0"/>
              <a:t>كبرى من المقاصد كالكرامة الإنسانية، ومن المبادئ مثل لا إكراه في </a:t>
            </a:r>
            <a:r>
              <a:rPr lang="ar-SA" sz="1800" b="1" dirty="0" smtClean="0"/>
              <a:t>الدين.</a:t>
            </a:r>
            <a:endParaRPr lang="ar-SA" sz="1800" b="1" dirty="0"/>
          </a:p>
          <a:p>
            <a:pPr marL="0" indent="0" algn="ctr" rtl="1">
              <a:buNone/>
            </a:pPr>
            <a:endParaRPr lang="ar-SA" sz="2800" b="1" dirty="0" smtClean="0"/>
          </a:p>
          <a:p>
            <a:pPr marL="0" indent="0" algn="ctr" rtl="1">
              <a:buNone/>
            </a:pPr>
            <a:endParaRPr lang="ar-SA" b="1" dirty="0" smtClean="0"/>
          </a:p>
          <a:p>
            <a:pPr marL="0" indent="0" algn="ctr" rtl="1">
              <a:buNone/>
            </a:pPr>
            <a:r>
              <a:rPr lang="ar-SA" b="1" dirty="0" smtClean="0"/>
              <a:t>نجاح </a:t>
            </a:r>
            <a:r>
              <a:rPr lang="ar-SA" b="1" dirty="0"/>
              <a:t>الوسيلة رهن بتطويرها المتجدد لتكون دوما على مستوى</a:t>
            </a:r>
            <a:r>
              <a:rPr lang="ar-SA" sz="2800" b="1" dirty="0"/>
              <a:t> </a:t>
            </a:r>
            <a:endParaRPr lang="ar-SA" sz="2800" b="1" dirty="0" smtClean="0"/>
          </a:p>
          <a:p>
            <a:pPr marL="0" indent="0" algn="ctr" rtl="1">
              <a:buNone/>
            </a:pPr>
            <a:r>
              <a:rPr lang="ar-SA" sz="2800" b="1" dirty="0" smtClean="0"/>
              <a:t>متطلبات </a:t>
            </a:r>
            <a:r>
              <a:rPr lang="ar-SA" sz="2800" b="1" dirty="0"/>
              <a:t>الواقع والعصر والاحتياجات </a:t>
            </a:r>
            <a:r>
              <a:rPr lang="ar-SA" sz="2800" b="1" dirty="0" smtClean="0"/>
              <a:t>المشروعة</a:t>
            </a:r>
            <a:endParaRPr lang="de-DE" sz="1800" b="1" dirty="0"/>
          </a:p>
          <a:p>
            <a:pPr marL="0" indent="0" algn="r" rtl="1">
              <a:buNone/>
            </a:pPr>
            <a:endParaRPr lang="de-DE" sz="1800" b="1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rgbClr val="C00000"/>
                </a:solidFill>
              </a:rPr>
              <a:t>خمسة </a:t>
            </a:r>
            <a:r>
              <a:rPr lang="ar-SA" sz="2400" b="1" dirty="0">
                <a:solidFill>
                  <a:srgbClr val="C00000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/>
              <a:t>ثلاثة مرتكزات – ستة معالم </a:t>
            </a:r>
            <a:r>
              <a:rPr lang="ar-SA" sz="2400" b="1" dirty="0" smtClean="0"/>
              <a:t>للتطوي</a:t>
            </a:r>
            <a:r>
              <a:rPr lang="ar-SA" sz="2400" b="1" dirty="0"/>
              <a:t>ر</a:t>
            </a:r>
            <a:endParaRPr lang="de-DE" dirty="0"/>
          </a:p>
        </p:txBody>
      </p:sp>
      <p:sp>
        <p:nvSpPr>
          <p:cNvPr id="8" name="Flussdiagramm: Zusammenführen 7"/>
          <p:cNvSpPr/>
          <p:nvPr/>
        </p:nvSpPr>
        <p:spPr>
          <a:xfrm rot="542919">
            <a:off x="6114661" y="4410255"/>
            <a:ext cx="304800" cy="35611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Flussdiagramm: Zusammenführen 8"/>
          <p:cNvSpPr/>
          <p:nvPr/>
        </p:nvSpPr>
        <p:spPr>
          <a:xfrm rot="21038175">
            <a:off x="5560108" y="4410255"/>
            <a:ext cx="304800" cy="35611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lussdiagramm: Zusammenführen 9"/>
          <p:cNvSpPr/>
          <p:nvPr/>
        </p:nvSpPr>
        <p:spPr>
          <a:xfrm flipV="1">
            <a:off x="5827585" y="4111676"/>
            <a:ext cx="304800" cy="654696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476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89518" y="2177143"/>
            <a:ext cx="10170369" cy="386909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b="1" dirty="0" smtClean="0"/>
              <a:t>الهدف – الطريق – المعيار – التطوير – </a:t>
            </a:r>
            <a:r>
              <a:rPr lang="ar-SA" b="1" dirty="0" smtClean="0">
                <a:solidFill>
                  <a:srgbClr val="C00000"/>
                </a:solidFill>
              </a:rPr>
              <a:t>التخصص والتكامل</a:t>
            </a:r>
          </a:p>
          <a:p>
            <a:pPr algn="r" rtl="1"/>
            <a:r>
              <a:rPr lang="ar-SA" sz="1800" b="1" dirty="0"/>
              <a:t>١- الهدف: إلى جانب الغاية العقدية الكبرى، يرتبط مغزى العمل الإسلامي بهدف دنيوي، هو النهوض الحضاري الإنساني الإسلامي.</a:t>
            </a:r>
          </a:p>
          <a:p>
            <a:pPr algn="r" rtl="1"/>
            <a:r>
              <a:rPr lang="ar-SA" sz="1800" b="1" dirty="0"/>
              <a:t>٢- الطريق: معيار الانتساب لعمل إسلامي هو الممارسة العملية وليس الجانب الشكلي التنظيمي، أي التزام فهم مرجعية القيم والمقاصد.</a:t>
            </a:r>
            <a:endParaRPr lang="de-DE" sz="1800" b="1" dirty="0"/>
          </a:p>
          <a:p>
            <a:pPr algn="r" rtl="1"/>
            <a:r>
              <a:rPr lang="ar-SA" sz="1800" b="1" dirty="0"/>
              <a:t>٣- المعيار: سلامة وسيلة العمل التنظيمي مرتبطة بثوابت كبرى من المقاصد كالكرامة الإنسانية، ومن المبادئ مثل لا إكراه في الدين.</a:t>
            </a:r>
            <a:endParaRPr lang="de-DE" sz="1800" b="1" dirty="0"/>
          </a:p>
          <a:p>
            <a:pPr algn="r" rtl="1"/>
            <a:r>
              <a:rPr lang="ar-SA" sz="1800" b="1" dirty="0"/>
              <a:t>٤- التطوير: نجاح الوسيلة رهن بتطويرها المتجدد لتكون دوما على مستوى متطلبات الواقع والعصر والاحتياجات المشروعة.</a:t>
            </a:r>
            <a:endParaRPr lang="de-DE" sz="1800" b="1" dirty="0"/>
          </a:p>
          <a:p>
            <a:pPr marL="0" indent="0" algn="ctr" rtl="1">
              <a:buNone/>
            </a:pPr>
            <a:endParaRPr lang="ar-SA" sz="2400" b="1" dirty="0" smtClean="0"/>
          </a:p>
          <a:p>
            <a:pPr marL="0" indent="0" algn="ctr" rtl="1">
              <a:buNone/>
            </a:pPr>
            <a:endParaRPr lang="ar-SA" sz="1800" b="1" dirty="0" smtClean="0"/>
          </a:p>
          <a:p>
            <a:pPr marL="0" indent="0" algn="ctr" rtl="1">
              <a:buNone/>
            </a:pPr>
            <a:r>
              <a:rPr lang="ar-SA" sz="1800" b="1" dirty="0" smtClean="0"/>
              <a:t>تشعب </a:t>
            </a:r>
            <a:r>
              <a:rPr lang="ar-SA" sz="1800" b="1" dirty="0"/>
              <a:t>المجالات الحياتية وتطور الوسائل المعاصرة، يفرض تطبيق </a:t>
            </a:r>
            <a:endParaRPr lang="ar-SA" sz="1800" b="1" dirty="0" smtClean="0"/>
          </a:p>
          <a:p>
            <a:pPr marL="0" indent="0" algn="ctr" rtl="1">
              <a:buNone/>
            </a:pPr>
            <a:r>
              <a:rPr lang="ar-SA" sz="2400" b="1" dirty="0" smtClean="0"/>
              <a:t>مبدأ </a:t>
            </a:r>
            <a:r>
              <a:rPr lang="ar-SA" sz="2400" b="1" dirty="0"/>
              <a:t>التخصص والتكامل </a:t>
            </a:r>
            <a:r>
              <a:rPr lang="ar-SA" sz="2400" b="1" dirty="0" smtClean="0"/>
              <a:t>بديلا </a:t>
            </a:r>
            <a:r>
              <a:rPr lang="ar-SA" sz="2400" b="1" dirty="0"/>
              <a:t>عن التنظيم الجامع والقيادة </a:t>
            </a:r>
            <a:r>
              <a:rPr lang="ar-SA" sz="2400" b="1" dirty="0" smtClean="0"/>
              <a:t>المركزية</a:t>
            </a:r>
            <a:endParaRPr lang="de-DE" sz="2400" b="1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rgbClr val="C00000"/>
                </a:solidFill>
              </a:rPr>
              <a:t>خمسة </a:t>
            </a:r>
            <a:r>
              <a:rPr lang="ar-SA" sz="2400" b="1" dirty="0">
                <a:solidFill>
                  <a:srgbClr val="C00000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/>
              <a:t>ثلاثة مرتكزات – ستة معالم </a:t>
            </a:r>
            <a:r>
              <a:rPr lang="ar-SA" sz="2400" b="1" dirty="0" smtClean="0"/>
              <a:t>للتطوي</a:t>
            </a:r>
            <a:r>
              <a:rPr lang="ar-SA" sz="2400" b="1" dirty="0"/>
              <a:t>ر</a:t>
            </a:r>
            <a:endParaRPr lang="de-DE" dirty="0"/>
          </a:p>
        </p:txBody>
      </p:sp>
      <p:sp>
        <p:nvSpPr>
          <p:cNvPr id="8" name="Rad 7"/>
          <p:cNvSpPr/>
          <p:nvPr/>
        </p:nvSpPr>
        <p:spPr>
          <a:xfrm>
            <a:off x="6351037" y="4416489"/>
            <a:ext cx="1586204" cy="566057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" name="Rad 8"/>
          <p:cNvSpPr/>
          <p:nvPr/>
        </p:nvSpPr>
        <p:spPr>
          <a:xfrm>
            <a:off x="3936582" y="4416488"/>
            <a:ext cx="1586204" cy="566057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0" name="Rad 9"/>
          <p:cNvSpPr/>
          <p:nvPr/>
        </p:nvSpPr>
        <p:spPr>
          <a:xfrm>
            <a:off x="5143810" y="4416488"/>
            <a:ext cx="1586204" cy="566057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1805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89518" y="2177143"/>
            <a:ext cx="10170369" cy="33528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b="1" dirty="0" smtClean="0"/>
              <a:t>الهدف – الطريق – المعيار – التطوير – التخصص والتكامل</a:t>
            </a:r>
          </a:p>
          <a:p>
            <a:pPr algn="r" rtl="1"/>
            <a:r>
              <a:rPr lang="ar-SA" sz="1800" b="1" dirty="0"/>
              <a:t>١- الهدف: إلى جانب الغاية العقدية الكبرى، يرتبط مغزى العمل الإسلامي بهدف دنيوي، هو النهوض الحضاري الإنساني الإسلامي.</a:t>
            </a:r>
          </a:p>
          <a:p>
            <a:pPr algn="r" rtl="1"/>
            <a:r>
              <a:rPr lang="ar-SA" sz="1800" b="1" dirty="0"/>
              <a:t>٢- الطريق: معيار الانتساب لعمل إسلامي هو الممارسة العملية وليس الجانب الشكلي التنظيمي، أي التزام فهم مرجعية القيم والمقاصد.</a:t>
            </a:r>
            <a:endParaRPr lang="de-DE" sz="1800" b="1" dirty="0"/>
          </a:p>
          <a:p>
            <a:pPr algn="r" rtl="1"/>
            <a:r>
              <a:rPr lang="ar-SA" sz="1800" b="1" dirty="0"/>
              <a:t>٣- المعيار: سلامة وسيلة العمل التنظيمي مرتبطة بثوابت كبرى من المقاصد كالكرامة الإنسانية، ومن المبادئ مثل لا إكراه في الدين.</a:t>
            </a:r>
            <a:endParaRPr lang="de-DE" sz="1800" b="1" dirty="0"/>
          </a:p>
          <a:p>
            <a:pPr algn="r" rtl="1"/>
            <a:r>
              <a:rPr lang="ar-SA" sz="1800" b="1" dirty="0"/>
              <a:t>٤- التطوير: نجاح الوسيلة رهن بتطويرها المتجدد لتكون دوما على مستوى متطلبات الواقع والعصر والاحتياجات المشروعة.</a:t>
            </a:r>
            <a:endParaRPr lang="de-DE" sz="1800" b="1" dirty="0"/>
          </a:p>
          <a:p>
            <a:pPr algn="r" rtl="1"/>
            <a:r>
              <a:rPr lang="ar-SA" sz="1800" b="1" dirty="0"/>
              <a:t>٥- التخصص والتكامل: تشعب المجالات الحياتية وتطور الوسائل المعاصرة، يفرض تطبيق مبدأ التخصص والتكامل بديلا عن التنظيم الجامع والقيادة المركزية.</a:t>
            </a:r>
            <a:endParaRPr lang="de-DE" sz="1800" b="1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rgbClr val="C00000"/>
                </a:solidFill>
              </a:rPr>
              <a:t>خمسة </a:t>
            </a:r>
            <a:r>
              <a:rPr lang="ar-SA" sz="2400" b="1" dirty="0">
                <a:solidFill>
                  <a:srgbClr val="C00000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/>
              <a:t>ثلاثة مرتكزات – ستة معالم </a:t>
            </a:r>
            <a:r>
              <a:rPr lang="ar-SA" sz="2400" b="1" dirty="0" smtClean="0"/>
              <a:t>للتطوي</a:t>
            </a:r>
            <a:r>
              <a:rPr lang="ar-SA" sz="2400" b="1" dirty="0"/>
              <a:t>ر</a:t>
            </a:r>
            <a:endParaRPr lang="de-DE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5382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6997" y="2015732"/>
            <a:ext cx="9417698" cy="345061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endParaRPr lang="ar-SA" b="1" dirty="0" smtClean="0"/>
          </a:p>
          <a:p>
            <a:pPr marL="0" indent="0" algn="ctr" rtl="1">
              <a:buNone/>
            </a:pPr>
            <a:r>
              <a:rPr lang="ar-SA" sz="3200" b="1" dirty="0" smtClean="0"/>
              <a:t>الهوية </a:t>
            </a:r>
            <a:r>
              <a:rPr lang="ar-SA" sz="3200" b="1" dirty="0" smtClean="0"/>
              <a:t>– مسارات العمل – الأدوات</a:t>
            </a:r>
          </a:p>
          <a:p>
            <a:pPr marL="0" indent="0" algn="ctr" rtl="1">
              <a:buNone/>
            </a:pPr>
            <a:endParaRPr lang="ar-SA" b="1" dirty="0" smtClean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chemeClr val="tx1"/>
                </a:solidFill>
              </a:rPr>
              <a:t>خمسة </a:t>
            </a:r>
            <a:r>
              <a:rPr lang="ar-SA" sz="2400" b="1" dirty="0">
                <a:solidFill>
                  <a:schemeClr val="tx1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>
                <a:solidFill>
                  <a:srgbClr val="C00000"/>
                </a:solidFill>
              </a:rPr>
              <a:t>ثلاثة مرتكزات </a:t>
            </a:r>
            <a:r>
              <a:rPr lang="ar-SA" sz="2400" b="1" dirty="0"/>
              <a:t>– ستة معالم </a:t>
            </a:r>
            <a:r>
              <a:rPr lang="ar-SA" sz="2400" b="1" dirty="0" smtClean="0"/>
              <a:t>للتطوي</a:t>
            </a:r>
            <a:r>
              <a:rPr lang="ar-SA" sz="2400" b="1" dirty="0"/>
              <a:t>ر</a:t>
            </a:r>
            <a:endParaRPr lang="de-DE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6775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6996" y="2015732"/>
            <a:ext cx="10189027" cy="345061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b="1" dirty="0" smtClean="0">
                <a:solidFill>
                  <a:srgbClr val="C00000"/>
                </a:solidFill>
              </a:rPr>
              <a:t>الهوية</a:t>
            </a:r>
            <a:r>
              <a:rPr lang="ar-SA" b="1" dirty="0" smtClean="0">
                <a:solidFill>
                  <a:schemeClr val="accent6"/>
                </a:solidFill>
              </a:rPr>
              <a:t> </a:t>
            </a:r>
            <a:r>
              <a:rPr lang="ar-SA" b="1" dirty="0" smtClean="0"/>
              <a:t>– مسارات العمل – الأدوات</a:t>
            </a:r>
          </a:p>
          <a:p>
            <a:pPr marL="0" indent="0" algn="ctr" rtl="1">
              <a:buNone/>
            </a:pPr>
            <a:endParaRPr lang="de-DE" b="1" dirty="0" smtClean="0"/>
          </a:p>
          <a:p>
            <a:pPr marL="0" indent="0" algn="ctr" rtl="1">
              <a:buNone/>
            </a:pPr>
            <a:endParaRPr lang="ar-SA" b="1" dirty="0" smtClean="0"/>
          </a:p>
          <a:p>
            <a:pPr marL="0" indent="0" algn="ctr" rtl="1">
              <a:buNone/>
            </a:pPr>
            <a:r>
              <a:rPr lang="ar-SA" sz="2800" b="1" dirty="0" smtClean="0"/>
              <a:t>تعتمد هوية العمل الإسلامي على ارتباطه بمرجعية فهم النصوص</a:t>
            </a:r>
          </a:p>
          <a:p>
            <a:pPr marL="0" indent="0" algn="ctr" rtl="1">
              <a:buNone/>
            </a:pPr>
            <a:r>
              <a:rPr lang="ar-SA" sz="2800" b="1" dirty="0" smtClean="0"/>
              <a:t>من جانب من يكتسبون هذه المكانة عبر </a:t>
            </a:r>
            <a:r>
              <a:rPr lang="ar-SA" sz="2800" b="1" dirty="0" smtClean="0"/>
              <a:t>انتشار قبول </a:t>
            </a:r>
            <a:r>
              <a:rPr lang="ar-SA" sz="2800" b="1" dirty="0" smtClean="0"/>
              <a:t>اجتهاداتهم</a:t>
            </a:r>
          </a:p>
          <a:p>
            <a:pPr marL="0" indent="0" algn="r" rtl="1">
              <a:buNone/>
            </a:pPr>
            <a:endParaRPr lang="de-DE" sz="1800" b="1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chemeClr val="tx1"/>
                </a:solidFill>
              </a:rPr>
              <a:t>خمسة </a:t>
            </a:r>
            <a:r>
              <a:rPr lang="ar-SA" sz="2400" b="1" dirty="0">
                <a:solidFill>
                  <a:schemeClr val="tx1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>
                <a:solidFill>
                  <a:srgbClr val="C00000"/>
                </a:solidFill>
              </a:rPr>
              <a:t>ثلاثة مرتكزات </a:t>
            </a:r>
            <a:r>
              <a:rPr lang="ar-SA" sz="2400" b="1" dirty="0"/>
              <a:t>– ستة معالم </a:t>
            </a:r>
            <a:r>
              <a:rPr lang="ar-SA" sz="2400" b="1" dirty="0" smtClean="0"/>
              <a:t>للتطوي</a:t>
            </a:r>
            <a:r>
              <a:rPr lang="ar-SA" sz="2400" b="1" dirty="0"/>
              <a:t>ر</a:t>
            </a:r>
            <a:endParaRPr lang="de-DE" dirty="0"/>
          </a:p>
        </p:txBody>
      </p:sp>
      <p:sp>
        <p:nvSpPr>
          <p:cNvPr id="4" name="Halbbogen 3"/>
          <p:cNvSpPr/>
          <p:nvPr/>
        </p:nvSpPr>
        <p:spPr>
          <a:xfrm>
            <a:off x="2587690" y="2643673"/>
            <a:ext cx="7402286" cy="926841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4890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6996" y="2015732"/>
            <a:ext cx="10189027" cy="3731925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endParaRPr lang="ar-SA" b="1" dirty="0" smtClean="0"/>
          </a:p>
          <a:p>
            <a:pPr algn="r" rtl="1"/>
            <a:r>
              <a:rPr lang="ar-SA" b="1" dirty="0"/>
              <a:t>١- </a:t>
            </a:r>
            <a:r>
              <a:rPr lang="ar-SA" b="1" dirty="0" smtClean="0"/>
              <a:t>الهوية</a:t>
            </a:r>
            <a:r>
              <a:rPr lang="ar-SA" b="1" dirty="0"/>
              <a:t>: </a:t>
            </a:r>
            <a:r>
              <a:rPr lang="ar-SA" b="1" dirty="0" smtClean="0"/>
              <a:t>هوية العمل الإسلامي بقدر ارتباطه </a:t>
            </a:r>
            <a:r>
              <a:rPr lang="ar-SA" b="1" dirty="0"/>
              <a:t>بمرجعية فهم النصوص من جانب من يكتسبون هذه </a:t>
            </a:r>
            <a:r>
              <a:rPr lang="ar-SA" b="1" dirty="0" smtClean="0"/>
              <a:t>المكانة</a:t>
            </a:r>
          </a:p>
          <a:p>
            <a:pPr algn="r" rtl="1"/>
            <a:endParaRPr lang="ar-SA" b="1" dirty="0" smtClean="0"/>
          </a:p>
          <a:p>
            <a:pPr marL="0" indent="0" algn="ctr" rtl="1">
              <a:buNone/>
            </a:pPr>
            <a:r>
              <a:rPr lang="ar-SA" b="1" dirty="0" smtClean="0"/>
              <a:t>الهوية </a:t>
            </a:r>
            <a:r>
              <a:rPr lang="ar-SA" b="1" dirty="0"/>
              <a:t>– </a:t>
            </a:r>
            <a:r>
              <a:rPr lang="ar-SA" b="1" dirty="0">
                <a:solidFill>
                  <a:srgbClr val="C00000"/>
                </a:solidFill>
              </a:rPr>
              <a:t>مسارات العمل</a:t>
            </a:r>
            <a:r>
              <a:rPr lang="ar-SA" b="1" dirty="0">
                <a:solidFill>
                  <a:schemeClr val="accent6"/>
                </a:solidFill>
              </a:rPr>
              <a:t> </a:t>
            </a:r>
            <a:r>
              <a:rPr lang="ar-SA" b="1" dirty="0"/>
              <a:t>– الأدوات</a:t>
            </a:r>
          </a:p>
          <a:p>
            <a:pPr algn="r" rtl="1"/>
            <a:endParaRPr lang="ar-SA" b="1" dirty="0" smtClean="0"/>
          </a:p>
          <a:p>
            <a:pPr marL="0" indent="0" algn="r" rtl="1">
              <a:buNone/>
            </a:pPr>
            <a:endParaRPr lang="de-DE" b="1" dirty="0"/>
          </a:p>
          <a:p>
            <a:pPr marL="0" indent="0" algn="ctr" rtl="1">
              <a:buNone/>
            </a:pPr>
            <a:r>
              <a:rPr lang="ar-SA" sz="2800" b="1" dirty="0" smtClean="0"/>
              <a:t>يسترشد </a:t>
            </a:r>
            <a:r>
              <a:rPr lang="ar-SA" sz="2800" b="1" dirty="0" smtClean="0"/>
              <a:t>تنظيم مسارات العمل </a:t>
            </a:r>
            <a:r>
              <a:rPr lang="ar-SA" sz="2800" b="1" dirty="0"/>
              <a:t>بمن لهم مكانة مرجعية </a:t>
            </a:r>
            <a:endParaRPr lang="ar-SA" sz="2800" b="1" dirty="0" smtClean="0"/>
          </a:p>
          <a:p>
            <a:pPr algn="ctr" rtl="1"/>
            <a:r>
              <a:rPr lang="ar-SA" sz="2800" b="1" dirty="0" smtClean="0"/>
              <a:t>في </a:t>
            </a:r>
            <a:r>
              <a:rPr lang="ar-SA" sz="2800" b="1" dirty="0"/>
              <a:t>فهم النصوص وليس بقيادة مركزية</a:t>
            </a:r>
            <a:endParaRPr lang="de-DE" b="1" dirty="0"/>
          </a:p>
          <a:p>
            <a:pPr marL="0" indent="0" algn="ctr" rtl="1">
              <a:buNone/>
            </a:pPr>
            <a:endParaRPr lang="de-DE" sz="1800" b="1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chemeClr val="tx1"/>
                </a:solidFill>
              </a:rPr>
              <a:t>خمسة </a:t>
            </a:r>
            <a:r>
              <a:rPr lang="ar-SA" sz="2400" b="1" dirty="0">
                <a:solidFill>
                  <a:schemeClr val="tx1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>
                <a:solidFill>
                  <a:srgbClr val="C00000"/>
                </a:solidFill>
              </a:rPr>
              <a:t>ثلاثة مرتكزات </a:t>
            </a:r>
            <a:r>
              <a:rPr lang="ar-SA" sz="2400" b="1" dirty="0"/>
              <a:t>– ستة معالم </a:t>
            </a:r>
            <a:r>
              <a:rPr lang="ar-SA" sz="2400" b="1" dirty="0" smtClean="0"/>
              <a:t>للتطوي</a:t>
            </a:r>
            <a:r>
              <a:rPr lang="ar-SA" sz="2400" b="1" dirty="0"/>
              <a:t>ر</a:t>
            </a:r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2" name="Minus 1"/>
          <p:cNvSpPr/>
          <p:nvPr/>
        </p:nvSpPr>
        <p:spPr>
          <a:xfrm rot="5400000">
            <a:off x="9245082" y="3893939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Minus 5"/>
          <p:cNvSpPr/>
          <p:nvPr/>
        </p:nvSpPr>
        <p:spPr>
          <a:xfrm rot="5400000">
            <a:off x="8892073" y="3893937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Minus 8"/>
          <p:cNvSpPr/>
          <p:nvPr/>
        </p:nvSpPr>
        <p:spPr>
          <a:xfrm rot="5400000">
            <a:off x="8487748" y="3893938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Minus 9"/>
          <p:cNvSpPr/>
          <p:nvPr/>
        </p:nvSpPr>
        <p:spPr>
          <a:xfrm rot="5400000">
            <a:off x="8112968" y="3893938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Minus 10"/>
          <p:cNvSpPr/>
          <p:nvPr/>
        </p:nvSpPr>
        <p:spPr>
          <a:xfrm rot="5400000">
            <a:off x="7383620" y="3893938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Minus 11"/>
          <p:cNvSpPr/>
          <p:nvPr/>
        </p:nvSpPr>
        <p:spPr>
          <a:xfrm rot="5400000">
            <a:off x="7742851" y="3893937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Minus 12"/>
          <p:cNvSpPr/>
          <p:nvPr/>
        </p:nvSpPr>
        <p:spPr>
          <a:xfrm rot="5400000">
            <a:off x="7029833" y="3887720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Minus 13"/>
          <p:cNvSpPr/>
          <p:nvPr/>
        </p:nvSpPr>
        <p:spPr>
          <a:xfrm rot="5400000">
            <a:off x="5897719" y="3887719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Minus 14"/>
          <p:cNvSpPr/>
          <p:nvPr/>
        </p:nvSpPr>
        <p:spPr>
          <a:xfrm rot="5400000">
            <a:off x="6282603" y="3890293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Minus 15"/>
          <p:cNvSpPr/>
          <p:nvPr/>
        </p:nvSpPr>
        <p:spPr>
          <a:xfrm rot="5400000">
            <a:off x="6659720" y="3893937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Minus 16"/>
          <p:cNvSpPr/>
          <p:nvPr/>
        </p:nvSpPr>
        <p:spPr>
          <a:xfrm rot="5400000">
            <a:off x="5520602" y="3885145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Minus 17"/>
          <p:cNvSpPr/>
          <p:nvPr/>
        </p:nvSpPr>
        <p:spPr>
          <a:xfrm rot="5400000">
            <a:off x="5150865" y="3893938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Minus 18"/>
          <p:cNvSpPr/>
          <p:nvPr/>
        </p:nvSpPr>
        <p:spPr>
          <a:xfrm rot="5400000">
            <a:off x="4782699" y="3893937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Minus 19"/>
          <p:cNvSpPr/>
          <p:nvPr/>
        </p:nvSpPr>
        <p:spPr>
          <a:xfrm rot="5400000">
            <a:off x="4419576" y="3893938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Minus 20"/>
          <p:cNvSpPr/>
          <p:nvPr/>
        </p:nvSpPr>
        <p:spPr>
          <a:xfrm rot="5400000">
            <a:off x="4065788" y="3893938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Minus 21"/>
          <p:cNvSpPr/>
          <p:nvPr/>
        </p:nvSpPr>
        <p:spPr>
          <a:xfrm rot="5400000">
            <a:off x="3692169" y="3885145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Minus 22"/>
          <p:cNvSpPr/>
          <p:nvPr/>
        </p:nvSpPr>
        <p:spPr>
          <a:xfrm rot="5400000">
            <a:off x="3306112" y="3893938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Minus 23"/>
          <p:cNvSpPr/>
          <p:nvPr/>
        </p:nvSpPr>
        <p:spPr>
          <a:xfrm rot="5400000">
            <a:off x="2932685" y="3902732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Minus 24"/>
          <p:cNvSpPr/>
          <p:nvPr/>
        </p:nvSpPr>
        <p:spPr>
          <a:xfrm rot="5400000">
            <a:off x="2558482" y="3885146"/>
            <a:ext cx="615818" cy="69046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9921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6996" y="2015732"/>
            <a:ext cx="10189027" cy="3731925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endParaRPr lang="ar-SA" b="1" dirty="0" smtClean="0"/>
          </a:p>
          <a:p>
            <a:pPr algn="r" rtl="1"/>
            <a:r>
              <a:rPr lang="ar-SA" b="1" dirty="0" smtClean="0"/>
              <a:t>١- </a:t>
            </a:r>
            <a:r>
              <a:rPr lang="ar-SA" b="1" dirty="0"/>
              <a:t>الهوية: هوية العمل الإسلامي بقدر ارتباطه بمرجعية فهم النصوص من جانب من يكتسبون هذه </a:t>
            </a:r>
            <a:r>
              <a:rPr lang="ar-SA" b="1" dirty="0" smtClean="0"/>
              <a:t>المكانة</a:t>
            </a:r>
            <a:endParaRPr lang="de-DE" b="1" dirty="0"/>
          </a:p>
          <a:p>
            <a:pPr algn="r" rtl="1"/>
            <a:r>
              <a:rPr lang="ar-SA" b="1" dirty="0"/>
              <a:t>٢- مسارات العمل: يسترشد تنظيمها بمن لهم مكانة مرجعية في فهم النصوص وليس بقيادة </a:t>
            </a:r>
            <a:r>
              <a:rPr lang="ar-SA" b="1" dirty="0" smtClean="0"/>
              <a:t>مركزية</a:t>
            </a:r>
          </a:p>
          <a:p>
            <a:pPr algn="r" rtl="1"/>
            <a:endParaRPr lang="de-DE" b="1" dirty="0"/>
          </a:p>
          <a:p>
            <a:pPr marL="0" indent="0" algn="ctr" rtl="1">
              <a:buNone/>
            </a:pPr>
            <a:r>
              <a:rPr lang="ar-SA" b="1" dirty="0"/>
              <a:t>الهوية – </a:t>
            </a:r>
            <a:r>
              <a:rPr lang="ar-SA" b="1" dirty="0">
                <a:solidFill>
                  <a:schemeClr val="tx1"/>
                </a:solidFill>
              </a:rPr>
              <a:t>مسارات العمل – </a:t>
            </a:r>
            <a:r>
              <a:rPr lang="ar-SA" b="1" dirty="0" smtClean="0">
                <a:solidFill>
                  <a:srgbClr val="C00000"/>
                </a:solidFill>
              </a:rPr>
              <a:t>الأدوات</a:t>
            </a:r>
            <a:endParaRPr lang="de-DE" sz="2800" b="1" dirty="0" smtClean="0"/>
          </a:p>
          <a:p>
            <a:pPr marL="0" indent="0" algn="ctr" rtl="1">
              <a:buNone/>
            </a:pPr>
            <a:r>
              <a:rPr lang="ar-SA" sz="2800" b="1" dirty="0" smtClean="0"/>
              <a:t>أدوات </a:t>
            </a:r>
            <a:r>
              <a:rPr lang="ar-SA" sz="2800" b="1" dirty="0"/>
              <a:t>العمل متنوعة متجددة، ومنها التنظيمات، </a:t>
            </a:r>
            <a:endParaRPr lang="ar-SA" sz="2800" b="1" dirty="0" smtClean="0"/>
          </a:p>
          <a:p>
            <a:pPr marL="0" indent="0" algn="ctr" rtl="1">
              <a:buNone/>
            </a:pPr>
            <a:r>
              <a:rPr lang="ar-SA" sz="2800" b="1" dirty="0" smtClean="0"/>
              <a:t>تستخدم </a:t>
            </a:r>
            <a:r>
              <a:rPr lang="ar-SA" sz="2800" b="1" dirty="0"/>
              <a:t>وفق متطلبات التخصص </a:t>
            </a:r>
            <a:r>
              <a:rPr lang="ar-SA" sz="2800" b="1" dirty="0" smtClean="0"/>
              <a:t>والتكامل</a:t>
            </a:r>
            <a:endParaRPr lang="de-DE" sz="1800" b="1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chemeClr val="tx1"/>
                </a:solidFill>
              </a:rPr>
              <a:t>خمسة </a:t>
            </a:r>
            <a:r>
              <a:rPr lang="ar-SA" sz="2400" b="1" dirty="0">
                <a:solidFill>
                  <a:schemeClr val="tx1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>
                <a:solidFill>
                  <a:srgbClr val="C00000"/>
                </a:solidFill>
              </a:rPr>
              <a:t>ثلاثة مرتكزات </a:t>
            </a:r>
            <a:r>
              <a:rPr lang="ar-SA" sz="2400" b="1" dirty="0"/>
              <a:t>– ستة معالم </a:t>
            </a:r>
            <a:r>
              <a:rPr lang="ar-SA" sz="2400" b="1" dirty="0" smtClean="0"/>
              <a:t>للتطوي</a:t>
            </a:r>
            <a:r>
              <a:rPr lang="ar-SA" sz="2400" b="1" dirty="0"/>
              <a:t>ر</a:t>
            </a:r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2" name="Flussdiagramm: Datenträger mit direktem Zugriff 1"/>
          <p:cNvSpPr/>
          <p:nvPr/>
        </p:nvSpPr>
        <p:spPr>
          <a:xfrm>
            <a:off x="9560768" y="4447591"/>
            <a:ext cx="640702" cy="68580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lussdiagramm: Datenträger mit direktem Zugriff 5"/>
          <p:cNvSpPr/>
          <p:nvPr/>
        </p:nvSpPr>
        <p:spPr>
          <a:xfrm>
            <a:off x="2186474" y="4525346"/>
            <a:ext cx="640702" cy="68580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8592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6996" y="2015732"/>
            <a:ext cx="10189027" cy="345061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endParaRPr lang="ar-SA" sz="2400" b="1" dirty="0" smtClean="0"/>
          </a:p>
          <a:p>
            <a:pPr marL="0" indent="0" algn="ctr" rtl="1">
              <a:buNone/>
            </a:pPr>
            <a:r>
              <a:rPr lang="ar-SA" sz="2400" b="1" dirty="0" smtClean="0"/>
              <a:t>الهوية </a:t>
            </a:r>
            <a:r>
              <a:rPr lang="ar-SA" sz="2400" b="1" dirty="0" smtClean="0"/>
              <a:t>– مسارات العمل – الأدوات</a:t>
            </a:r>
          </a:p>
          <a:p>
            <a:pPr marL="0" indent="0" algn="ctr" rtl="1">
              <a:buNone/>
            </a:pPr>
            <a:endParaRPr lang="ar-SA" b="1" dirty="0" smtClean="0"/>
          </a:p>
          <a:p>
            <a:pPr algn="r" rtl="1"/>
            <a:r>
              <a:rPr lang="ar-SA" b="1" dirty="0"/>
              <a:t>١ </a:t>
            </a:r>
            <a:r>
              <a:rPr lang="ar-SA" b="1" dirty="0" smtClean="0"/>
              <a:t>- </a:t>
            </a:r>
            <a:r>
              <a:rPr lang="ar-SA" b="1" dirty="0"/>
              <a:t>الهوية: هوية العمل الإسلامي بقدر ارتباطه بمرجعية فهم النصوص من جانب من يكتسبون هذه المكانة</a:t>
            </a:r>
            <a:endParaRPr lang="de-DE" b="1" dirty="0"/>
          </a:p>
          <a:p>
            <a:pPr algn="r" rtl="1"/>
            <a:r>
              <a:rPr lang="ar-SA" b="1" dirty="0"/>
              <a:t>٢- مسارات العمل: يسترشد تنظيمها بمن لهم مكانة مرجعية في فهم النصوص وليس بقيادة مركزية</a:t>
            </a:r>
            <a:endParaRPr lang="de-DE" b="1" dirty="0"/>
          </a:p>
          <a:p>
            <a:pPr algn="r" rtl="1"/>
            <a:r>
              <a:rPr lang="ar-SA" b="1" dirty="0"/>
              <a:t>٣- </a:t>
            </a:r>
            <a:r>
              <a:rPr lang="ar-SA" b="1" dirty="0" smtClean="0"/>
              <a:t>أدوات العمل: </a:t>
            </a:r>
            <a:r>
              <a:rPr lang="ar-SA" b="1" dirty="0"/>
              <a:t>متنوعة متجددة، ومنها التنظيمات، تستخدم وفق متطلبات التخصص </a:t>
            </a:r>
            <a:r>
              <a:rPr lang="ar-SA" b="1" dirty="0" smtClean="0"/>
              <a:t>والتكامل</a:t>
            </a:r>
            <a:endParaRPr lang="de-DE" b="1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chemeClr val="tx1"/>
                </a:solidFill>
              </a:rPr>
              <a:t>خمسة </a:t>
            </a:r>
            <a:r>
              <a:rPr lang="ar-SA" sz="2400" b="1" dirty="0">
                <a:solidFill>
                  <a:schemeClr val="tx1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>
                <a:solidFill>
                  <a:srgbClr val="C00000"/>
                </a:solidFill>
              </a:rPr>
              <a:t>ثلاثة مرتكزات </a:t>
            </a:r>
            <a:r>
              <a:rPr lang="ar-SA" sz="2400" b="1" dirty="0"/>
              <a:t>– ستة معالم </a:t>
            </a:r>
            <a:r>
              <a:rPr lang="ar-SA" sz="2400" b="1" dirty="0" smtClean="0"/>
              <a:t>للتطوي</a:t>
            </a:r>
            <a:r>
              <a:rPr lang="ar-SA" sz="2400" b="1" dirty="0"/>
              <a:t>ر</a:t>
            </a:r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42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44555" y="2010268"/>
            <a:ext cx="4783494" cy="3448595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de-DE" sz="2400" b="1" dirty="0" smtClean="0">
              <a:solidFill>
                <a:schemeClr val="accent2"/>
              </a:solidFill>
            </a:endParaRPr>
          </a:p>
          <a:p>
            <a:pPr marL="0" indent="0" algn="ctr" rtl="1">
              <a:buNone/>
            </a:pPr>
            <a:r>
              <a:rPr lang="ar-SA" b="1" dirty="0" smtClean="0">
                <a:solidFill>
                  <a:schemeClr val="accent2"/>
                </a:solidFill>
              </a:rPr>
              <a:t>تبدلت </a:t>
            </a:r>
            <a:r>
              <a:rPr lang="ar-SA" b="1" dirty="0">
                <a:solidFill>
                  <a:schemeClr val="accent2"/>
                </a:solidFill>
              </a:rPr>
              <a:t>المعطيات والمتطلبات والوسائل تبدلا جذريا </a:t>
            </a:r>
            <a:endParaRPr lang="de-DE" b="1" dirty="0" smtClean="0">
              <a:solidFill>
                <a:schemeClr val="accent2"/>
              </a:solidFill>
            </a:endParaRPr>
          </a:p>
          <a:p>
            <a:pPr marL="0" indent="0" algn="ctr" rtl="1">
              <a:buNone/>
            </a:pPr>
            <a:r>
              <a:rPr lang="ar-SA" b="1" dirty="0" smtClean="0">
                <a:solidFill>
                  <a:schemeClr val="accent2"/>
                </a:solidFill>
              </a:rPr>
              <a:t>فأصبحت </a:t>
            </a:r>
            <a:r>
              <a:rPr lang="ar-SA" b="1" dirty="0">
                <a:solidFill>
                  <a:schemeClr val="accent2"/>
                </a:solidFill>
              </a:rPr>
              <a:t>الحاجة لصيغة جديدة للعمل حاجة </a:t>
            </a:r>
            <a:r>
              <a:rPr lang="ar-SA" b="1" dirty="0" smtClean="0">
                <a:solidFill>
                  <a:schemeClr val="accent2"/>
                </a:solidFill>
              </a:rPr>
              <a:t>ماسة</a:t>
            </a:r>
            <a:endParaRPr lang="ar-SA" sz="2400" b="1" dirty="0" smtClean="0">
              <a:solidFill>
                <a:schemeClr val="accent2"/>
              </a:solidFill>
            </a:endParaRPr>
          </a:p>
          <a:p>
            <a:pPr marL="0" indent="0" algn="r" rtl="1">
              <a:buNone/>
            </a:pPr>
            <a:endParaRPr lang="de-DE" b="1" dirty="0"/>
          </a:p>
          <a:p>
            <a:pPr marL="0" indent="0" algn="r" rtl="1">
              <a:buNone/>
            </a:pP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4369" y="2017343"/>
            <a:ext cx="4964554" cy="344152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de-DE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 rtl="1">
              <a:buNone/>
            </a:pP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حاجة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العمل الإسلامي إلى صيغة </a:t>
            </a: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جديدة</a:t>
            </a:r>
          </a:p>
          <a:p>
            <a:pPr marL="0" indent="0" algn="r" rtl="1">
              <a:buNone/>
            </a:pPr>
            <a:r>
              <a:rPr lang="de-DE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ar-SA" sz="1800" b="1" dirty="0" smtClean="0">
                <a:solidFill>
                  <a:schemeClr val="accent6">
                    <a:lumMod val="75000"/>
                  </a:schemeClr>
                </a:solidFill>
              </a:rPr>
              <a:t>مقال سابق: ٢٦</a:t>
            </a:r>
            <a:r>
              <a:rPr lang="ar-SA" sz="1800" b="1" dirty="0" smtClean="0">
                <a:solidFill>
                  <a:schemeClr val="accent6">
                    <a:lumMod val="75000"/>
                  </a:schemeClr>
                </a:solidFill>
              </a:rPr>
              <a:t>/ ٤/ ٢٠٠٤م</a:t>
            </a:r>
          </a:p>
          <a:p>
            <a:pPr marL="0" indent="0" algn="r" rtl="1">
              <a:buNone/>
            </a:pPr>
            <a:endParaRPr lang="ar-SA" sz="3100" b="1" dirty="0" smtClean="0">
              <a:solidFill>
                <a:schemeClr val="accent5"/>
              </a:solidFill>
            </a:endParaRPr>
          </a:p>
          <a:p>
            <a:pPr marL="0" indent="0" algn="r" rtl="1">
              <a:buNone/>
            </a:pPr>
            <a:endParaRPr lang="de-DE" dirty="0"/>
          </a:p>
        </p:txBody>
      </p:sp>
      <p:sp>
        <p:nvSpPr>
          <p:cNvPr id="5" name="Nach links gekrümmter Pfeil 4"/>
          <p:cNvSpPr/>
          <p:nvPr/>
        </p:nvSpPr>
        <p:spPr>
          <a:xfrm>
            <a:off x="5293566" y="2220693"/>
            <a:ext cx="544907" cy="154888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6" name="Nach links gekrümmter Pfeil 5"/>
          <p:cNvSpPr/>
          <p:nvPr/>
        </p:nvSpPr>
        <p:spPr>
          <a:xfrm flipH="1" flipV="1">
            <a:off x="1256521" y="2173247"/>
            <a:ext cx="503853" cy="159632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064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6996" y="2015732"/>
            <a:ext cx="10189027" cy="345061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b="1" dirty="0" smtClean="0"/>
              <a:t> 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chemeClr val="tx1"/>
                </a:solidFill>
              </a:rPr>
              <a:t>خمسة </a:t>
            </a:r>
            <a:r>
              <a:rPr lang="ar-SA" sz="2400" b="1" dirty="0">
                <a:solidFill>
                  <a:schemeClr val="tx1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>
                <a:solidFill>
                  <a:schemeClr val="tx1"/>
                </a:solidFill>
              </a:rPr>
              <a:t>ثلاثة مرتكزات </a:t>
            </a:r>
            <a:r>
              <a:rPr lang="ar-SA" sz="2400" b="1" dirty="0"/>
              <a:t>– </a:t>
            </a:r>
            <a:r>
              <a:rPr lang="ar-SA" sz="2400" b="1" dirty="0">
                <a:solidFill>
                  <a:srgbClr val="C00000"/>
                </a:solidFill>
              </a:rPr>
              <a:t>ستة معالم </a:t>
            </a:r>
            <a:r>
              <a:rPr lang="ar-SA" sz="2400" b="1" dirty="0" smtClean="0">
                <a:solidFill>
                  <a:srgbClr val="C00000"/>
                </a:solidFill>
              </a:rPr>
              <a:t>للتطوي</a:t>
            </a:r>
            <a:r>
              <a:rPr lang="ar-SA" sz="2400" b="1" dirty="0">
                <a:solidFill>
                  <a:srgbClr val="C00000"/>
                </a:solidFill>
              </a:rPr>
              <a:t>ر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309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6996" y="2015732"/>
            <a:ext cx="10189027" cy="345061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2400" b="1" dirty="0"/>
              <a:t>ظهور مرجعية جامعة فوق التنظيمات</a:t>
            </a:r>
            <a:endParaRPr lang="ar-SA" b="1" dirty="0" smtClean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chemeClr val="tx1"/>
                </a:solidFill>
              </a:rPr>
              <a:t>خمسة </a:t>
            </a:r>
            <a:r>
              <a:rPr lang="ar-SA" sz="2400" b="1" dirty="0">
                <a:solidFill>
                  <a:schemeClr val="tx1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>
                <a:solidFill>
                  <a:schemeClr val="tx1"/>
                </a:solidFill>
              </a:rPr>
              <a:t>ثلاثة مرتكزات </a:t>
            </a:r>
            <a:r>
              <a:rPr lang="ar-SA" sz="2400" b="1" dirty="0"/>
              <a:t>– </a:t>
            </a:r>
            <a:r>
              <a:rPr lang="ar-SA" sz="2400" b="1" dirty="0">
                <a:solidFill>
                  <a:srgbClr val="C00000"/>
                </a:solidFill>
              </a:rPr>
              <a:t>ستة معالم </a:t>
            </a:r>
            <a:r>
              <a:rPr lang="ar-SA" sz="2400" b="1" dirty="0" smtClean="0">
                <a:solidFill>
                  <a:srgbClr val="C00000"/>
                </a:solidFill>
              </a:rPr>
              <a:t>للتطوي</a:t>
            </a:r>
            <a:r>
              <a:rPr lang="ar-SA" sz="2400" b="1" dirty="0">
                <a:solidFill>
                  <a:srgbClr val="C00000"/>
                </a:solidFill>
              </a:rPr>
              <a:t>ر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 flipH="1">
            <a:off x="8173617" y="2084632"/>
            <a:ext cx="783772" cy="2423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8303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6996" y="2015732"/>
            <a:ext cx="10189027" cy="345061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2400" b="1" dirty="0"/>
              <a:t>ظهور مرجعية جامعة فوق التنظيمات </a:t>
            </a:r>
            <a:endParaRPr lang="ar-SA" sz="2400" b="1" dirty="0" smtClean="0"/>
          </a:p>
          <a:p>
            <a:pPr marL="0" indent="0" algn="ctr" rtl="1">
              <a:buNone/>
            </a:pPr>
            <a:r>
              <a:rPr lang="ar-SA" sz="2400" b="1" dirty="0" smtClean="0"/>
              <a:t>انتشار شبكات عمل حديثة </a:t>
            </a:r>
          </a:p>
          <a:p>
            <a:pPr marL="0" indent="0" algn="ctr" rtl="1">
              <a:buNone/>
            </a:pPr>
            <a:endParaRPr lang="ar-SA" b="1" dirty="0" smtClean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chemeClr val="tx1"/>
                </a:solidFill>
              </a:rPr>
              <a:t>خمسة </a:t>
            </a:r>
            <a:r>
              <a:rPr lang="ar-SA" sz="2400" b="1" dirty="0">
                <a:solidFill>
                  <a:schemeClr val="tx1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>
                <a:solidFill>
                  <a:schemeClr val="tx1"/>
                </a:solidFill>
              </a:rPr>
              <a:t>ثلاثة مرتكزات </a:t>
            </a:r>
            <a:r>
              <a:rPr lang="ar-SA" sz="2400" b="1" dirty="0"/>
              <a:t>– </a:t>
            </a:r>
            <a:r>
              <a:rPr lang="ar-SA" sz="2400" b="1" dirty="0">
                <a:solidFill>
                  <a:srgbClr val="C00000"/>
                </a:solidFill>
              </a:rPr>
              <a:t>ستة معالم </a:t>
            </a:r>
            <a:r>
              <a:rPr lang="ar-SA" sz="2400" b="1" dirty="0" smtClean="0">
                <a:solidFill>
                  <a:srgbClr val="C00000"/>
                </a:solidFill>
              </a:rPr>
              <a:t>للتطوي</a:t>
            </a:r>
            <a:r>
              <a:rPr lang="ar-SA" sz="2400" b="1" dirty="0">
                <a:solidFill>
                  <a:srgbClr val="C00000"/>
                </a:solidFill>
              </a:rPr>
              <a:t>ر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 flipH="1">
            <a:off x="7638661" y="2570378"/>
            <a:ext cx="783772" cy="2423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8135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6996" y="2015732"/>
            <a:ext cx="10189027" cy="345061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2400" b="1" dirty="0"/>
              <a:t>ظهور مرجعية جامعة فوق التنظيمات </a:t>
            </a:r>
            <a:endParaRPr lang="ar-SA" sz="2400" b="1" dirty="0" smtClean="0"/>
          </a:p>
          <a:p>
            <a:pPr marL="0" indent="0" algn="ctr" rtl="1">
              <a:buNone/>
            </a:pPr>
            <a:r>
              <a:rPr lang="ar-SA" sz="2400" b="1" dirty="0"/>
              <a:t>انتشار شبكات عمل حديثة </a:t>
            </a:r>
            <a:endParaRPr lang="ar-SA" sz="2400" b="1" dirty="0" smtClean="0"/>
          </a:p>
          <a:p>
            <a:pPr marL="0" indent="0" algn="ctr" rtl="1">
              <a:buNone/>
            </a:pPr>
            <a:r>
              <a:rPr lang="ar-SA" sz="2400" b="1" dirty="0"/>
              <a:t>أدوات عمل منظم متعددة</a:t>
            </a:r>
            <a:endParaRPr lang="ar-SA" sz="2400" b="1" dirty="0" smtClean="0"/>
          </a:p>
          <a:p>
            <a:pPr marL="0" indent="0" algn="ctr" rtl="1">
              <a:buNone/>
            </a:pPr>
            <a:endParaRPr lang="ar-SA" b="1" dirty="0" smtClean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chemeClr val="tx1"/>
                </a:solidFill>
              </a:rPr>
              <a:t>خمسة </a:t>
            </a:r>
            <a:r>
              <a:rPr lang="ar-SA" sz="2400" b="1" dirty="0">
                <a:solidFill>
                  <a:schemeClr val="tx1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>
                <a:solidFill>
                  <a:schemeClr val="tx1"/>
                </a:solidFill>
              </a:rPr>
              <a:t>ثلاثة مرتكزات </a:t>
            </a:r>
            <a:r>
              <a:rPr lang="ar-SA" sz="2400" b="1" dirty="0"/>
              <a:t>– </a:t>
            </a:r>
            <a:r>
              <a:rPr lang="ar-SA" sz="2400" b="1" dirty="0">
                <a:solidFill>
                  <a:srgbClr val="C00000"/>
                </a:solidFill>
              </a:rPr>
              <a:t>ستة معالم </a:t>
            </a:r>
            <a:r>
              <a:rPr lang="ar-SA" sz="2400" b="1" dirty="0" smtClean="0">
                <a:solidFill>
                  <a:srgbClr val="C00000"/>
                </a:solidFill>
              </a:rPr>
              <a:t>للتطوي</a:t>
            </a:r>
            <a:r>
              <a:rPr lang="ar-SA" sz="2400" b="1" dirty="0">
                <a:solidFill>
                  <a:srgbClr val="C00000"/>
                </a:solidFill>
              </a:rPr>
              <a:t>ر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 flipH="1">
            <a:off x="7576457" y="3080452"/>
            <a:ext cx="783772" cy="2423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509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6996" y="2015732"/>
            <a:ext cx="10189027" cy="345061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2400" b="1" dirty="0"/>
              <a:t>ظهور مرجعية جامعة فوق التنظيمات </a:t>
            </a:r>
            <a:endParaRPr lang="ar-SA" sz="2400" b="1" dirty="0" smtClean="0"/>
          </a:p>
          <a:p>
            <a:pPr marL="0" indent="0" algn="ctr" rtl="1">
              <a:buNone/>
            </a:pPr>
            <a:r>
              <a:rPr lang="ar-SA" sz="2400" b="1" dirty="0"/>
              <a:t>انتشار شبكات عمل حديثة </a:t>
            </a:r>
            <a:endParaRPr lang="ar-SA" sz="2400" b="1" dirty="0" smtClean="0"/>
          </a:p>
          <a:p>
            <a:pPr marL="0" indent="0" algn="ctr" rtl="1">
              <a:buNone/>
            </a:pPr>
            <a:r>
              <a:rPr lang="ar-SA" sz="2400" b="1" dirty="0" smtClean="0"/>
              <a:t>استخدام أدوات </a:t>
            </a:r>
            <a:r>
              <a:rPr lang="ar-SA" sz="2400" b="1" dirty="0"/>
              <a:t>عمل منظم متعددة</a:t>
            </a:r>
            <a:endParaRPr lang="ar-SA" sz="2400" b="1" dirty="0" smtClean="0"/>
          </a:p>
          <a:p>
            <a:pPr marL="0" indent="0" algn="ctr" rtl="1">
              <a:buNone/>
            </a:pPr>
            <a:r>
              <a:rPr lang="ar-SA" sz="2400" b="1" dirty="0" smtClean="0"/>
              <a:t>تلقائية الوحدة </a:t>
            </a:r>
            <a:r>
              <a:rPr lang="ar-SA" sz="2400" b="1" dirty="0" smtClean="0"/>
              <a:t>المعرفية </a:t>
            </a:r>
            <a:r>
              <a:rPr lang="ar-SA" sz="2400" b="1" dirty="0" smtClean="0"/>
              <a:t>وتعددية الاجتهادات </a:t>
            </a:r>
            <a:endParaRPr lang="ar-SA" sz="2400" b="1" dirty="0" smtClean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chemeClr val="tx1"/>
                </a:solidFill>
              </a:rPr>
              <a:t>خمسة </a:t>
            </a:r>
            <a:r>
              <a:rPr lang="ar-SA" sz="2400" b="1" dirty="0">
                <a:solidFill>
                  <a:schemeClr val="tx1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>
                <a:solidFill>
                  <a:schemeClr val="tx1"/>
                </a:solidFill>
              </a:rPr>
              <a:t>ثلاثة مرتكزات </a:t>
            </a:r>
            <a:r>
              <a:rPr lang="ar-SA" sz="2400" b="1" dirty="0"/>
              <a:t>– </a:t>
            </a:r>
            <a:r>
              <a:rPr lang="ar-SA" sz="2400" b="1" dirty="0">
                <a:solidFill>
                  <a:srgbClr val="C00000"/>
                </a:solidFill>
              </a:rPr>
              <a:t>ستة معالم </a:t>
            </a:r>
            <a:r>
              <a:rPr lang="ar-SA" sz="2400" b="1" dirty="0" smtClean="0">
                <a:solidFill>
                  <a:srgbClr val="C00000"/>
                </a:solidFill>
              </a:rPr>
              <a:t>للتطوي</a:t>
            </a:r>
            <a:r>
              <a:rPr lang="ar-SA" sz="2400" b="1" dirty="0">
                <a:solidFill>
                  <a:srgbClr val="C00000"/>
                </a:solidFill>
              </a:rPr>
              <a:t>ر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 flipH="1">
            <a:off x="8465975" y="3619880"/>
            <a:ext cx="783772" cy="2423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3464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6996" y="2015732"/>
            <a:ext cx="10189027" cy="345061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2400" b="1" dirty="0"/>
              <a:t>ظهور مرجعية جامعة فوق التنظيمات </a:t>
            </a:r>
            <a:endParaRPr lang="ar-SA" sz="2400" b="1" dirty="0" smtClean="0"/>
          </a:p>
          <a:p>
            <a:pPr marL="0" indent="0" algn="ctr" rtl="1">
              <a:buNone/>
            </a:pPr>
            <a:r>
              <a:rPr lang="ar-SA" sz="2400" b="1" dirty="0"/>
              <a:t>انتشار شبكات عمل حديثة </a:t>
            </a:r>
            <a:endParaRPr lang="ar-SA" sz="2400" b="1" dirty="0" smtClean="0"/>
          </a:p>
          <a:p>
            <a:pPr marL="0" indent="0" algn="ctr" rtl="1">
              <a:buNone/>
            </a:pPr>
            <a:r>
              <a:rPr lang="ar-SA" sz="2400" b="1" dirty="0"/>
              <a:t>استخدام أدوات عمل منظم متعددة</a:t>
            </a:r>
          </a:p>
          <a:p>
            <a:pPr marL="0" indent="0" algn="ctr" rtl="1">
              <a:buNone/>
            </a:pPr>
            <a:r>
              <a:rPr lang="ar-SA" sz="2400" b="1" dirty="0"/>
              <a:t>تلقائية الوحدة المعرفية وتعددية الاجتهادات </a:t>
            </a:r>
            <a:endParaRPr lang="ar-SA" sz="2400" b="1" dirty="0" smtClean="0"/>
          </a:p>
          <a:p>
            <a:pPr marL="0" indent="0" algn="ctr" rtl="1">
              <a:buNone/>
            </a:pPr>
            <a:r>
              <a:rPr lang="ar-SA" sz="2400" b="1" dirty="0"/>
              <a:t>الانتشار الأفقي للعمل بديلا عن التنظيم الهرمي</a:t>
            </a:r>
          </a:p>
          <a:p>
            <a:pPr marL="0" indent="0" algn="ctr" rtl="1">
              <a:buNone/>
            </a:pPr>
            <a:endParaRPr lang="ar-SA" sz="2400" b="1" dirty="0" smtClean="0"/>
          </a:p>
          <a:p>
            <a:pPr marL="0" indent="0" algn="ctr" rtl="1">
              <a:buNone/>
            </a:pPr>
            <a:endParaRPr lang="ar-SA" b="1" dirty="0" smtClean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chemeClr val="tx1"/>
                </a:solidFill>
              </a:rPr>
              <a:t>خمسة </a:t>
            </a:r>
            <a:r>
              <a:rPr lang="ar-SA" sz="2400" b="1" dirty="0">
                <a:solidFill>
                  <a:schemeClr val="tx1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>
                <a:solidFill>
                  <a:schemeClr val="tx1"/>
                </a:solidFill>
              </a:rPr>
              <a:t>ثلاثة مرتكزات </a:t>
            </a:r>
            <a:r>
              <a:rPr lang="ar-SA" sz="2400" b="1" dirty="0"/>
              <a:t>– </a:t>
            </a:r>
            <a:r>
              <a:rPr lang="ar-SA" sz="2400" b="1" dirty="0">
                <a:solidFill>
                  <a:srgbClr val="C00000"/>
                </a:solidFill>
              </a:rPr>
              <a:t>ستة معالم </a:t>
            </a:r>
            <a:r>
              <a:rPr lang="ar-SA" sz="2400" b="1" dirty="0" smtClean="0">
                <a:solidFill>
                  <a:srgbClr val="C00000"/>
                </a:solidFill>
              </a:rPr>
              <a:t>للتطوي</a:t>
            </a:r>
            <a:r>
              <a:rPr lang="ar-SA" sz="2400" b="1" dirty="0">
                <a:solidFill>
                  <a:srgbClr val="C00000"/>
                </a:solidFill>
              </a:rPr>
              <a:t>ر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 flipH="1">
            <a:off x="8714793" y="4044060"/>
            <a:ext cx="783772" cy="2423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2850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6996" y="2015732"/>
            <a:ext cx="10189027" cy="345061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2400" b="1" dirty="0" smtClean="0"/>
              <a:t>ظهور مرجعية جامعة فوق التنظيمات</a:t>
            </a:r>
          </a:p>
          <a:p>
            <a:pPr marL="0" indent="0" algn="ctr" rtl="1">
              <a:buNone/>
            </a:pPr>
            <a:r>
              <a:rPr lang="ar-SA" sz="2400" b="1" dirty="0" smtClean="0"/>
              <a:t>انتشار شبكات عمل حديثة </a:t>
            </a:r>
          </a:p>
          <a:p>
            <a:pPr marL="0" indent="0" algn="ctr" rtl="1">
              <a:buNone/>
            </a:pPr>
            <a:r>
              <a:rPr lang="ar-SA" sz="2400" b="1" dirty="0"/>
              <a:t>استخدام أدوات عمل منظم متعددة</a:t>
            </a:r>
          </a:p>
          <a:p>
            <a:pPr marL="0" indent="0" algn="ctr" rtl="1">
              <a:buNone/>
            </a:pPr>
            <a:r>
              <a:rPr lang="ar-SA" sz="2400" b="1" dirty="0"/>
              <a:t>تلقائية الوحدة المعرفية وتعددية الاجتهادات</a:t>
            </a:r>
            <a:endParaRPr lang="ar-SA" sz="2400" b="1" dirty="0" smtClean="0"/>
          </a:p>
          <a:p>
            <a:pPr marL="0" indent="0" algn="ctr" rtl="1">
              <a:buNone/>
            </a:pPr>
            <a:r>
              <a:rPr lang="ar-SA" sz="2400" b="1" dirty="0" smtClean="0"/>
              <a:t>الانتشار الأفقي للعمل </a:t>
            </a:r>
            <a:r>
              <a:rPr lang="ar-SA" sz="2400" b="1" dirty="0" smtClean="0"/>
              <a:t>بديلا عن التنظيم الهرمي</a:t>
            </a:r>
            <a:endParaRPr lang="ar-SA" sz="2400" b="1" dirty="0" smtClean="0"/>
          </a:p>
          <a:p>
            <a:pPr marL="0" indent="0" algn="ctr" rtl="1">
              <a:buNone/>
            </a:pPr>
            <a:r>
              <a:rPr lang="ar-SA" sz="2400" b="1" dirty="0" smtClean="0"/>
              <a:t>الحرص على الشروط الموضوعية للفعالية </a:t>
            </a:r>
            <a:r>
              <a:rPr lang="ar-SA" sz="2400" b="1" dirty="0" smtClean="0"/>
              <a:t>والإنجاز</a:t>
            </a:r>
          </a:p>
          <a:p>
            <a:pPr marL="0" indent="0" algn="ctr" rtl="1">
              <a:buNone/>
            </a:pPr>
            <a:endParaRPr lang="ar-SA" b="1" dirty="0" smtClean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15304" y="1262744"/>
            <a:ext cx="8899208" cy="48519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>
                <a:solidFill>
                  <a:schemeClr val="tx1"/>
                </a:solidFill>
              </a:rPr>
              <a:t>خمسة </a:t>
            </a:r>
            <a:r>
              <a:rPr lang="ar-SA" sz="2400" b="1" dirty="0">
                <a:solidFill>
                  <a:schemeClr val="tx1"/>
                </a:solidFill>
              </a:rPr>
              <a:t>منطلقات </a:t>
            </a: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ar-SA" sz="2400" b="1" dirty="0">
                <a:solidFill>
                  <a:schemeClr val="tx1"/>
                </a:solidFill>
              </a:rPr>
              <a:t>ثلاثة مرتكزات </a:t>
            </a:r>
            <a:r>
              <a:rPr lang="ar-SA" sz="2400" b="1" dirty="0"/>
              <a:t>– </a:t>
            </a:r>
            <a:r>
              <a:rPr lang="ar-SA" sz="2400" b="1" dirty="0">
                <a:solidFill>
                  <a:srgbClr val="C00000"/>
                </a:solidFill>
              </a:rPr>
              <a:t>ستة معالم </a:t>
            </a:r>
            <a:r>
              <a:rPr lang="ar-SA" sz="2400" b="1" dirty="0" smtClean="0">
                <a:solidFill>
                  <a:srgbClr val="C00000"/>
                </a:solidFill>
              </a:rPr>
              <a:t>للتطوي</a:t>
            </a:r>
            <a:r>
              <a:rPr lang="ar-SA" sz="2400" b="1" dirty="0">
                <a:solidFill>
                  <a:srgbClr val="C00000"/>
                </a:solidFill>
              </a:rPr>
              <a:t>ر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 flipH="1">
            <a:off x="8901405" y="4616337"/>
            <a:ext cx="783772" cy="2423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500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54239" y="3806194"/>
            <a:ext cx="8630446" cy="1661545"/>
          </a:xfrm>
        </p:spPr>
        <p:txBody>
          <a:bodyPr anchor="b">
            <a:normAutofit/>
          </a:bodyPr>
          <a:lstStyle/>
          <a:p>
            <a:pPr algn="ctr" rtl="1"/>
            <a:r>
              <a:rPr lang="ar-SA" sz="2400" b="1" dirty="0" smtClean="0">
                <a:solidFill>
                  <a:schemeClr val="accent5"/>
                </a:solidFill>
              </a:rPr>
              <a:t>صيغة </a:t>
            </a:r>
            <a:r>
              <a:rPr lang="ar-SA" sz="2400" b="1" dirty="0">
                <a:solidFill>
                  <a:schemeClr val="accent5"/>
                </a:solidFill>
              </a:rPr>
              <a:t>جديدة مقترحة للعمل </a:t>
            </a:r>
            <a:r>
              <a:rPr lang="ar-SA" sz="2400" b="1" dirty="0" smtClean="0">
                <a:solidFill>
                  <a:schemeClr val="accent5"/>
                </a:solidFill>
              </a:rPr>
              <a:t>الإسلامي</a:t>
            </a:r>
          </a:p>
          <a:p>
            <a:pPr algn="ctr" rtl="1"/>
            <a:r>
              <a:rPr lang="ar-SA" sz="1600" b="1" dirty="0" smtClean="0">
                <a:solidFill>
                  <a:schemeClr val="accent5"/>
                </a:solidFill>
              </a:rPr>
              <a:t>مشروع ورؤية</a:t>
            </a:r>
          </a:p>
          <a:p>
            <a:pPr algn="ctr" rtl="1"/>
            <a:r>
              <a:rPr lang="ar-SA" sz="1400" b="1" dirty="0"/>
              <a:t>ورقة عمل.. اسطنبول ١٣/ ٢/ </a:t>
            </a:r>
            <a:r>
              <a:rPr lang="ar-SA" sz="1400" b="1" dirty="0" smtClean="0"/>
              <a:t>٢٠١٦م .. </a:t>
            </a:r>
            <a:r>
              <a:rPr lang="ar-SA" sz="1200" b="1" dirty="0" smtClean="0"/>
              <a:t>نبيل </a:t>
            </a:r>
            <a:r>
              <a:rPr lang="ar-SA" sz="1200" b="1" dirty="0"/>
              <a:t>شبيب</a:t>
            </a:r>
            <a:endParaRPr lang="de-DE" sz="1400" b="1" dirty="0"/>
          </a:p>
        </p:txBody>
      </p:sp>
      <p:sp>
        <p:nvSpPr>
          <p:cNvPr id="4" name="Gefaltete Ecke 3"/>
          <p:cNvSpPr/>
          <p:nvPr/>
        </p:nvSpPr>
        <p:spPr>
          <a:xfrm>
            <a:off x="1051248" y="1598646"/>
            <a:ext cx="10077061" cy="3869094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200000"/>
              </a:lnSpc>
            </a:pPr>
            <a:r>
              <a:rPr lang="ar-SA" sz="2400" b="1" dirty="0" smtClean="0">
                <a:solidFill>
                  <a:schemeClr val="bg1"/>
                </a:solidFill>
              </a:rPr>
              <a:t>من الشروط الموضوعية للإنجاز</a:t>
            </a:r>
          </a:p>
          <a:p>
            <a:pPr algn="ctr" rtl="1">
              <a:lnSpc>
                <a:spcPct val="200000"/>
              </a:lnSpc>
            </a:pPr>
            <a:r>
              <a:rPr lang="ar-SA" sz="2400" b="1" dirty="0" smtClean="0">
                <a:solidFill>
                  <a:schemeClr val="bg2"/>
                </a:solidFill>
              </a:rPr>
              <a:t>العطاء </a:t>
            </a:r>
            <a:r>
              <a:rPr lang="ar-SA" sz="2400" b="1" dirty="0">
                <a:solidFill>
                  <a:schemeClr val="bg2"/>
                </a:solidFill>
              </a:rPr>
              <a:t>الفردي واجب </a:t>
            </a:r>
            <a:r>
              <a:rPr lang="ar-SA" sz="2400" b="1" dirty="0" smtClean="0">
                <a:solidFill>
                  <a:schemeClr val="bg2"/>
                </a:solidFill>
              </a:rPr>
              <a:t>وارتقاء ذاتي.. </a:t>
            </a:r>
            <a:r>
              <a:rPr lang="ar-SA" sz="2400" b="1" dirty="0">
                <a:solidFill>
                  <a:schemeClr val="bg2"/>
                </a:solidFill>
              </a:rPr>
              <a:t>والقيادة كفاءة </a:t>
            </a:r>
            <a:r>
              <a:rPr lang="ar-SA" sz="2400" b="1" dirty="0" smtClean="0">
                <a:solidFill>
                  <a:schemeClr val="bg2"/>
                </a:solidFill>
              </a:rPr>
              <a:t>ومسؤولية</a:t>
            </a:r>
          </a:p>
          <a:p>
            <a:pPr algn="ctr" rtl="1">
              <a:lnSpc>
                <a:spcPct val="200000"/>
              </a:lnSpc>
            </a:pPr>
            <a:r>
              <a:rPr lang="ar-SA" sz="2400" b="1" dirty="0" smtClean="0">
                <a:solidFill>
                  <a:schemeClr val="bg2"/>
                </a:solidFill>
              </a:rPr>
              <a:t>التميز </a:t>
            </a:r>
            <a:r>
              <a:rPr lang="ar-SA" sz="2400" b="1" dirty="0">
                <a:solidFill>
                  <a:schemeClr val="bg2"/>
                </a:solidFill>
              </a:rPr>
              <a:t>في التصور بقدر الضرورة </a:t>
            </a:r>
            <a:r>
              <a:rPr lang="ar-SA" sz="2400" b="1" dirty="0" smtClean="0">
                <a:solidFill>
                  <a:schemeClr val="bg2"/>
                </a:solidFill>
              </a:rPr>
              <a:t>المفروضة.. </a:t>
            </a:r>
            <a:r>
              <a:rPr lang="ar-SA" sz="2400" b="1" dirty="0">
                <a:solidFill>
                  <a:schemeClr val="bg2"/>
                </a:solidFill>
              </a:rPr>
              <a:t>والتشارك بقدر المصلحة </a:t>
            </a:r>
            <a:r>
              <a:rPr lang="ar-SA" sz="2400" b="1" dirty="0" smtClean="0">
                <a:solidFill>
                  <a:schemeClr val="bg2"/>
                </a:solidFill>
              </a:rPr>
              <a:t>المطلوبة</a:t>
            </a:r>
          </a:p>
          <a:p>
            <a:pPr algn="ctr" rtl="1">
              <a:lnSpc>
                <a:spcPct val="200000"/>
              </a:lnSpc>
            </a:pPr>
            <a:r>
              <a:rPr lang="ar-SA" sz="2400" b="1" dirty="0" smtClean="0">
                <a:solidFill>
                  <a:schemeClr val="bg2"/>
                </a:solidFill>
              </a:rPr>
              <a:t>ضمان </a:t>
            </a:r>
            <a:r>
              <a:rPr lang="ar-SA" sz="2400" b="1" dirty="0">
                <a:solidFill>
                  <a:schemeClr val="bg2"/>
                </a:solidFill>
              </a:rPr>
              <a:t>العمل مرتبط بآليات </a:t>
            </a:r>
            <a:r>
              <a:rPr lang="ar-SA" sz="2400" b="1" dirty="0" smtClean="0">
                <a:solidFill>
                  <a:schemeClr val="bg2"/>
                </a:solidFill>
              </a:rPr>
              <a:t>منهجية مضمونة لتحقيق الإدارة </a:t>
            </a:r>
            <a:r>
              <a:rPr lang="ar-SA" sz="2400" b="1" dirty="0">
                <a:solidFill>
                  <a:schemeClr val="bg2"/>
                </a:solidFill>
              </a:rPr>
              <a:t>الحرفية والشفافية والمراقبة </a:t>
            </a:r>
            <a:r>
              <a:rPr lang="ar-SA" sz="2400" b="1" dirty="0" smtClean="0">
                <a:solidFill>
                  <a:schemeClr val="bg2"/>
                </a:solidFill>
              </a:rPr>
              <a:t>والمحاسبة</a:t>
            </a:r>
            <a:endParaRPr lang="de-DE" sz="2400" b="1" dirty="0">
              <a:solidFill>
                <a:schemeClr val="bg2"/>
              </a:solidFill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003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54239" y="746449"/>
            <a:ext cx="8643154" cy="2897631"/>
          </a:xfrm>
        </p:spPr>
        <p:txBody>
          <a:bodyPr>
            <a:normAutofit fontScale="90000"/>
          </a:bodyPr>
          <a:lstStyle/>
          <a:p>
            <a:pPr algn="ctr" rtl="1"/>
            <a:r>
              <a:rPr lang="de-DE" sz="1800" b="1" dirty="0" smtClean="0">
                <a:solidFill>
                  <a:schemeClr val="accent5"/>
                </a:solidFill>
              </a:rPr>
              <a:t/>
            </a:r>
            <a:br>
              <a:rPr lang="de-DE" sz="1800" b="1" dirty="0" smtClean="0">
                <a:solidFill>
                  <a:schemeClr val="accent5"/>
                </a:solidFill>
              </a:rPr>
            </a:br>
            <a:r>
              <a:rPr lang="de-DE" sz="1800" b="1" dirty="0">
                <a:solidFill>
                  <a:schemeClr val="accent5"/>
                </a:solidFill>
              </a:rPr>
              <a:t/>
            </a:r>
            <a:br>
              <a:rPr lang="de-DE" sz="1800" b="1" dirty="0">
                <a:solidFill>
                  <a:schemeClr val="accent5"/>
                </a:solidFill>
              </a:rPr>
            </a:br>
            <a:r>
              <a:rPr lang="de-DE" sz="1800" b="1" dirty="0" smtClean="0">
                <a:solidFill>
                  <a:schemeClr val="accent5"/>
                </a:solidFill>
              </a:rPr>
              <a:t/>
            </a:r>
            <a:br>
              <a:rPr lang="de-DE" sz="1800" b="1" dirty="0" smtClean="0">
                <a:solidFill>
                  <a:schemeClr val="accent5"/>
                </a:solidFill>
              </a:rPr>
            </a:br>
            <a:r>
              <a:rPr lang="ar-SA" sz="2000" b="1" dirty="0" smtClean="0">
                <a:solidFill>
                  <a:schemeClr val="accent5"/>
                </a:solidFill>
              </a:rPr>
              <a:t>حاجة </a:t>
            </a:r>
            <a:r>
              <a:rPr lang="ar-SA" sz="2000" b="1" dirty="0">
                <a:solidFill>
                  <a:schemeClr val="accent5"/>
                </a:solidFill>
              </a:rPr>
              <a:t>العمل الإسلامي إلى صيغة </a:t>
            </a:r>
            <a:r>
              <a:rPr lang="ar-SA" sz="2000" b="1" dirty="0" smtClean="0">
                <a:solidFill>
                  <a:schemeClr val="accent5"/>
                </a:solidFill>
              </a:rPr>
              <a:t>جديدة</a:t>
            </a:r>
            <a:br>
              <a:rPr lang="ar-SA" sz="2000" b="1" dirty="0" smtClean="0">
                <a:solidFill>
                  <a:schemeClr val="accent5"/>
                </a:solidFill>
              </a:rPr>
            </a:br>
            <a:r>
              <a:rPr lang="ar-SA" sz="2000" b="1" dirty="0">
                <a:solidFill>
                  <a:schemeClr val="accent5"/>
                </a:solidFill>
              </a:rPr>
              <a:t/>
            </a:r>
            <a:br>
              <a:rPr lang="ar-SA" sz="2000" b="1" dirty="0">
                <a:solidFill>
                  <a:schemeClr val="accent5"/>
                </a:solidFill>
              </a:rPr>
            </a:br>
            <a:r>
              <a:rPr lang="ar-SA" sz="2000" b="1" dirty="0">
                <a:solidFill>
                  <a:schemeClr val="accent5"/>
                </a:solidFill>
              </a:rPr>
              <a:t>ضرورة التطوير الجذري للعمل </a:t>
            </a:r>
            <a:r>
              <a:rPr lang="ar-SA" sz="2000" b="1" dirty="0" smtClean="0">
                <a:solidFill>
                  <a:schemeClr val="accent5"/>
                </a:solidFill>
              </a:rPr>
              <a:t>الإسلامي</a:t>
            </a:r>
            <a:br>
              <a:rPr lang="ar-SA" sz="2000" b="1" dirty="0" smtClean="0">
                <a:solidFill>
                  <a:schemeClr val="accent5"/>
                </a:solidFill>
              </a:rPr>
            </a:br>
            <a:r>
              <a:rPr lang="ar-SA" sz="2000" b="1" dirty="0">
                <a:solidFill>
                  <a:schemeClr val="accent5"/>
                </a:solidFill>
              </a:rPr>
              <a:t/>
            </a:r>
            <a:br>
              <a:rPr lang="ar-SA" sz="2000" b="1" dirty="0">
                <a:solidFill>
                  <a:schemeClr val="accent5"/>
                </a:solidFill>
              </a:rPr>
            </a:br>
            <a:r>
              <a:rPr lang="ar-SA" sz="2000" b="1" dirty="0">
                <a:solidFill>
                  <a:schemeClr val="accent5"/>
                </a:solidFill>
              </a:rPr>
              <a:t>مستقبل ما يسمى حركات الإسلام السياسي بعد الربيع العربي</a:t>
            </a:r>
            <a:r>
              <a:rPr lang="ar-SA" sz="2700" b="1" dirty="0">
                <a:solidFill>
                  <a:schemeClr val="accent5"/>
                </a:solidFill>
              </a:rPr>
              <a:t/>
            </a:r>
            <a:br>
              <a:rPr lang="ar-SA" sz="2700" b="1" dirty="0">
                <a:solidFill>
                  <a:schemeClr val="accent5"/>
                </a:solidFill>
              </a:rPr>
            </a:br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ar-SA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</a:rPr>
              <a:t>خمسة منطلقات – ثلاثة مرتكزات – ستة معالم للتطوير</a:t>
            </a:r>
            <a:br>
              <a:rPr lang="ar-SA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54239" y="4372947"/>
            <a:ext cx="8630446" cy="1094792"/>
          </a:xfrm>
        </p:spPr>
        <p:txBody>
          <a:bodyPr anchor="b">
            <a:normAutofit/>
          </a:bodyPr>
          <a:lstStyle/>
          <a:p>
            <a:pPr algn="ctr" rtl="1"/>
            <a:r>
              <a:rPr lang="ar-SA" sz="1800" b="1" dirty="0" smtClean="0">
                <a:solidFill>
                  <a:schemeClr val="tx1"/>
                </a:solidFill>
              </a:rPr>
              <a:t>مشروع ورؤية</a:t>
            </a:r>
          </a:p>
          <a:p>
            <a:pPr algn="ctr" rtl="1"/>
            <a:r>
              <a:rPr lang="ar-SA" sz="1400" b="1" dirty="0"/>
              <a:t>ورقة عمل.. اسطنبول ١٣/ ٢/ </a:t>
            </a:r>
            <a:r>
              <a:rPr lang="ar-SA" sz="1400" b="1" dirty="0" smtClean="0"/>
              <a:t>٢٠١٦م .. </a:t>
            </a:r>
            <a:r>
              <a:rPr lang="ar-SA" sz="1200" b="1" dirty="0" smtClean="0"/>
              <a:t>نبيل </a:t>
            </a:r>
            <a:r>
              <a:rPr lang="ar-SA" sz="1200" b="1" dirty="0"/>
              <a:t>شبيب</a:t>
            </a:r>
            <a:endParaRPr lang="de-DE" sz="1400" b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3688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54239" y="746449"/>
            <a:ext cx="8643154" cy="2897631"/>
          </a:xfrm>
        </p:spPr>
        <p:txBody>
          <a:bodyPr>
            <a:normAutofit/>
          </a:bodyPr>
          <a:lstStyle/>
          <a:p>
            <a:pPr algn="ctr" rtl="1"/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والله ولي التوفيق</a:t>
            </a:r>
            <a:b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54239" y="4061926"/>
            <a:ext cx="8630446" cy="1573763"/>
          </a:xfrm>
        </p:spPr>
        <p:txBody>
          <a:bodyPr anchor="b">
            <a:normAutofit/>
          </a:bodyPr>
          <a:lstStyle/>
          <a:p>
            <a:pPr algn="ctr" rtl="1"/>
            <a:r>
              <a:rPr lang="ar-SA" sz="2400" b="1" dirty="0" smtClean="0">
                <a:solidFill>
                  <a:schemeClr val="tx1"/>
                </a:solidFill>
              </a:rPr>
              <a:t>صيغة </a:t>
            </a:r>
            <a:r>
              <a:rPr lang="ar-SA" sz="2400" b="1" dirty="0">
                <a:solidFill>
                  <a:schemeClr val="tx1"/>
                </a:solidFill>
              </a:rPr>
              <a:t>جديدة مقترحة للعمل </a:t>
            </a:r>
            <a:r>
              <a:rPr lang="ar-SA" sz="2400" b="1" dirty="0" smtClean="0">
                <a:solidFill>
                  <a:schemeClr val="tx1"/>
                </a:solidFill>
              </a:rPr>
              <a:t>الإسلامي</a:t>
            </a:r>
          </a:p>
          <a:p>
            <a:pPr algn="ctr" rtl="1"/>
            <a:r>
              <a:rPr lang="ar-SA" sz="1600" b="1" dirty="0" smtClean="0">
                <a:solidFill>
                  <a:schemeClr val="tx1"/>
                </a:solidFill>
              </a:rPr>
              <a:t>مشروع ورؤية</a:t>
            </a:r>
          </a:p>
          <a:p>
            <a:pPr algn="ctr" rtl="1"/>
            <a:r>
              <a:rPr lang="ar-SA" sz="1400" b="1" dirty="0"/>
              <a:t>ورقة عمل.. اسطنبول ١٣/ ٢/ </a:t>
            </a:r>
            <a:r>
              <a:rPr lang="ar-SA" sz="1400" b="1" dirty="0" smtClean="0"/>
              <a:t>٢٠١٦م .. </a:t>
            </a:r>
            <a:r>
              <a:rPr lang="ar-SA" sz="1200" b="1" dirty="0" smtClean="0"/>
              <a:t>نبيل </a:t>
            </a:r>
            <a:r>
              <a:rPr lang="ar-SA" sz="1200" b="1" dirty="0"/>
              <a:t>شبيب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3332079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75658" y="2010268"/>
            <a:ext cx="4771051" cy="3448595"/>
          </a:xfrm>
          <a:ln>
            <a:noFill/>
          </a:ln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b="1" dirty="0"/>
              <a:t>تبدلت المعطيات والمتطلبات والوسائل تبدلا جذريا فأصبحت الحاجة لصيغة جديدة للعمل حاجة </a:t>
            </a:r>
            <a:r>
              <a:rPr lang="ar-SA" b="1" dirty="0" smtClean="0"/>
              <a:t>ماسة</a:t>
            </a:r>
          </a:p>
          <a:p>
            <a:pPr marL="0" indent="0" algn="ctr" rtl="1">
              <a:buNone/>
            </a:pPr>
            <a:endParaRPr lang="de-DE" b="1" dirty="0" smtClean="0">
              <a:solidFill>
                <a:schemeClr val="accent2"/>
              </a:solidFill>
            </a:endParaRPr>
          </a:p>
          <a:p>
            <a:pPr marL="0" indent="0" algn="ctr" rtl="1">
              <a:buNone/>
            </a:pPr>
            <a:r>
              <a:rPr lang="ar-SA" b="1" dirty="0" smtClean="0">
                <a:solidFill>
                  <a:schemeClr val="accent2"/>
                </a:solidFill>
              </a:rPr>
              <a:t>التخلف </a:t>
            </a:r>
            <a:r>
              <a:rPr lang="ar-SA" b="1" dirty="0">
                <a:solidFill>
                  <a:schemeClr val="accent2"/>
                </a:solidFill>
              </a:rPr>
              <a:t>عن تطوير العمل الإسلامي </a:t>
            </a:r>
            <a:endParaRPr lang="de-DE" b="1" dirty="0" smtClean="0">
              <a:solidFill>
                <a:schemeClr val="accent2"/>
              </a:solidFill>
            </a:endParaRPr>
          </a:p>
          <a:p>
            <a:pPr marL="0" indent="0" algn="ctr" rtl="1">
              <a:buNone/>
            </a:pPr>
            <a:r>
              <a:rPr lang="ar-SA" b="1" dirty="0" smtClean="0">
                <a:solidFill>
                  <a:schemeClr val="accent2"/>
                </a:solidFill>
              </a:rPr>
              <a:t>عرضه </a:t>
            </a:r>
            <a:r>
              <a:rPr lang="ar-SA" b="1" dirty="0">
                <a:solidFill>
                  <a:schemeClr val="accent2"/>
                </a:solidFill>
              </a:rPr>
              <a:t>لمخاطر الجمود </a:t>
            </a:r>
            <a:endParaRPr lang="de-DE" b="1" dirty="0" smtClean="0">
              <a:solidFill>
                <a:schemeClr val="accent2"/>
              </a:solidFill>
            </a:endParaRPr>
          </a:p>
          <a:p>
            <a:pPr marL="0" indent="0" algn="ctr" rtl="1">
              <a:buNone/>
            </a:pPr>
            <a:r>
              <a:rPr lang="ar-SA" b="1" dirty="0" smtClean="0">
                <a:solidFill>
                  <a:schemeClr val="accent2"/>
                </a:solidFill>
              </a:rPr>
              <a:t>فأصبح </a:t>
            </a:r>
            <a:r>
              <a:rPr lang="ar-SA" b="1" dirty="0">
                <a:solidFill>
                  <a:schemeClr val="accent2"/>
                </a:solidFill>
              </a:rPr>
              <a:t>"شيئا ما" من زمن </a:t>
            </a:r>
            <a:r>
              <a:rPr lang="ar-SA" b="1" dirty="0" smtClean="0">
                <a:solidFill>
                  <a:schemeClr val="accent2"/>
                </a:solidFill>
              </a:rPr>
              <a:t>آخر</a:t>
            </a:r>
            <a:endParaRPr lang="de-DE" b="1" dirty="0" smtClean="0">
              <a:solidFill>
                <a:schemeClr val="accent2"/>
              </a:solidFill>
            </a:endParaRPr>
          </a:p>
          <a:p>
            <a:pPr marL="0" indent="0" algn="ctr" rtl="1">
              <a:buNone/>
            </a:pPr>
            <a:r>
              <a:rPr lang="ar-SA" b="1" dirty="0" smtClean="0">
                <a:solidFill>
                  <a:schemeClr val="accent2"/>
                </a:solidFill>
              </a:rPr>
              <a:t>وواجه </a:t>
            </a:r>
            <a:r>
              <a:rPr lang="ar-SA" b="1" dirty="0">
                <a:solidFill>
                  <a:schemeClr val="accent2"/>
                </a:solidFill>
              </a:rPr>
              <a:t>الإخفاق المتكرر دون بلوغ </a:t>
            </a:r>
            <a:r>
              <a:rPr lang="ar-SA" b="1" dirty="0" smtClean="0">
                <a:solidFill>
                  <a:schemeClr val="accent2"/>
                </a:solidFill>
              </a:rPr>
              <a:t>أهدافه</a:t>
            </a:r>
          </a:p>
          <a:p>
            <a:pPr marL="0" indent="0" algn="r" rtl="1">
              <a:buNone/>
            </a:pPr>
            <a:endParaRPr lang="de-DE" b="1" dirty="0"/>
          </a:p>
          <a:p>
            <a:pPr marL="0" indent="0" algn="r" rtl="1">
              <a:buNone/>
            </a:pP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4369" y="2017343"/>
            <a:ext cx="4964554" cy="344152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 حاجة </a:t>
            </a:r>
            <a:r>
              <a:rPr lang="ar-SA" b="1" dirty="0">
                <a:solidFill>
                  <a:schemeClr val="accent6">
                    <a:lumMod val="75000"/>
                  </a:schemeClr>
                </a:solidFill>
              </a:rPr>
              <a:t>العمل الإسلامي إلى صيغة </a:t>
            </a: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جديدة</a:t>
            </a:r>
          </a:p>
          <a:p>
            <a:pPr marL="0" indent="0" algn="r" rtl="1">
              <a:buNone/>
            </a:pP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 مقال </a:t>
            </a:r>
            <a:r>
              <a:rPr lang="ar-SA" b="1" dirty="0">
                <a:solidFill>
                  <a:schemeClr val="accent6">
                    <a:lumMod val="75000"/>
                  </a:schemeClr>
                </a:solidFill>
              </a:rPr>
              <a:t>سابق: ٢٦/ ٤/ ٢٠٠٤م</a:t>
            </a:r>
          </a:p>
          <a:p>
            <a:pPr marL="0" indent="0" algn="r" rtl="1">
              <a:buNone/>
            </a:pPr>
            <a:endParaRPr lang="ar-SA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 rtl="1">
              <a:buNone/>
            </a:pPr>
            <a:r>
              <a:rPr lang="ar-SA" sz="2400" b="1" dirty="0">
                <a:solidFill>
                  <a:schemeClr val="accent6">
                    <a:lumMod val="75000"/>
                  </a:schemeClr>
                </a:solidFill>
              </a:rPr>
              <a:t>ضرورة التطوير الجذري للعمل </a:t>
            </a: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الإسلامي</a:t>
            </a:r>
          </a:p>
          <a:p>
            <a:pPr marL="0" indent="0" algn="r" rtl="1">
              <a:buNone/>
            </a:pP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مقال سابق: ٢٣</a:t>
            </a: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/ ٦/ ٢٠٠٩م</a:t>
            </a:r>
            <a:endParaRPr lang="ar-SA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SA" sz="3100" b="1" dirty="0" smtClean="0">
              <a:solidFill>
                <a:schemeClr val="accent5"/>
              </a:solidFill>
            </a:endParaRPr>
          </a:p>
          <a:p>
            <a:pPr marL="0" indent="0" algn="r" rtl="1">
              <a:buNone/>
            </a:pPr>
            <a:endParaRPr lang="de-DE" dirty="0"/>
          </a:p>
        </p:txBody>
      </p:sp>
      <p:sp>
        <p:nvSpPr>
          <p:cNvPr id="5" name="Flussdiagramm: Prozess 4"/>
          <p:cNvSpPr/>
          <p:nvPr/>
        </p:nvSpPr>
        <p:spPr>
          <a:xfrm>
            <a:off x="1349828" y="2855166"/>
            <a:ext cx="4422710" cy="20210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lussdiagramm: Prozess 5"/>
          <p:cNvSpPr/>
          <p:nvPr/>
        </p:nvSpPr>
        <p:spPr>
          <a:xfrm>
            <a:off x="1349828" y="5047860"/>
            <a:ext cx="4422710" cy="20210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491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9217" y="2010268"/>
            <a:ext cx="4161591" cy="344859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b="1" dirty="0"/>
              <a:t>تبدلت المعطيات والمتطلبات والوسائل تبدلا جذريا فأصبحت الحاجة لصيغة جديدة للعمل حاجة </a:t>
            </a:r>
            <a:r>
              <a:rPr lang="ar-SA" b="1" dirty="0" smtClean="0"/>
              <a:t>ماسة</a:t>
            </a:r>
          </a:p>
          <a:p>
            <a:pPr marL="0" indent="0" algn="r" rtl="1">
              <a:buNone/>
            </a:pPr>
            <a:r>
              <a:rPr lang="ar-SA" b="1" dirty="0"/>
              <a:t>التخلف عن تطوير العمل الإسلامي </a:t>
            </a:r>
            <a:r>
              <a:rPr lang="ar-SA" b="1" dirty="0" smtClean="0"/>
              <a:t>سيعرضه </a:t>
            </a:r>
            <a:r>
              <a:rPr lang="ar-SA" b="1" dirty="0"/>
              <a:t>لمخاطر الجمود فيصبح "شيئا ما" من زمن آخر، أو يواجه الإخفاق المتكرر دون بلوغ </a:t>
            </a:r>
            <a:r>
              <a:rPr lang="ar-SA" b="1" dirty="0" smtClean="0"/>
              <a:t>أهدافه</a:t>
            </a:r>
          </a:p>
          <a:p>
            <a:pPr marL="0" indent="0" algn="r" rtl="1">
              <a:buNone/>
            </a:pP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4369" y="2017343"/>
            <a:ext cx="4964554" cy="344152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 حاجة </a:t>
            </a:r>
            <a:r>
              <a:rPr lang="ar-SA" b="1" dirty="0">
                <a:solidFill>
                  <a:schemeClr val="accent6">
                    <a:lumMod val="75000"/>
                  </a:schemeClr>
                </a:solidFill>
              </a:rPr>
              <a:t>العمل الإسلامي إلى صيغة </a:t>
            </a: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جديدة</a:t>
            </a:r>
          </a:p>
          <a:p>
            <a:pPr marL="0" indent="0" algn="r" rtl="1">
              <a:buNone/>
            </a:pP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 مقال سابق: ٢٦</a:t>
            </a: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/ ٤/ ٢٠٠٤م</a:t>
            </a:r>
          </a:p>
          <a:p>
            <a:pPr marL="0" indent="0" algn="r" rtl="1">
              <a:buNone/>
            </a:pP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 ضرورة </a:t>
            </a:r>
            <a:r>
              <a:rPr lang="ar-SA" b="1" dirty="0">
                <a:solidFill>
                  <a:schemeClr val="accent6">
                    <a:lumMod val="75000"/>
                  </a:schemeClr>
                </a:solidFill>
              </a:rPr>
              <a:t>التطوير الجذري للعمل </a:t>
            </a: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الإسلامي</a:t>
            </a:r>
          </a:p>
          <a:p>
            <a:pPr marL="0" indent="0" algn="r" rtl="1">
              <a:buNone/>
            </a:pP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 مقال </a:t>
            </a:r>
            <a:r>
              <a:rPr lang="ar-SA" b="1" dirty="0">
                <a:solidFill>
                  <a:schemeClr val="accent6">
                    <a:lumMod val="75000"/>
                  </a:schemeClr>
                </a:solidFill>
              </a:rPr>
              <a:t>سابق: ٢٣/ ٦/ ٢٠٠٩م </a:t>
            </a:r>
            <a:endParaRPr lang="ar-SA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</a:rPr>
              <a:t> مستقبل </a:t>
            </a:r>
            <a:r>
              <a:rPr lang="ar-SA" sz="2800" b="1" dirty="0">
                <a:solidFill>
                  <a:schemeClr val="accent6">
                    <a:lumMod val="75000"/>
                  </a:schemeClr>
                </a:solidFill>
              </a:rPr>
              <a:t>ما يسمى حركات الإسلام السياسي </a:t>
            </a:r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</a:p>
          <a:p>
            <a:pPr marL="0" indent="0" algn="r" rtl="1">
              <a:buNone/>
            </a:pPr>
            <a:r>
              <a:rPr lang="ar-SA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</a:rPr>
              <a:t>بعد </a:t>
            </a:r>
            <a:r>
              <a:rPr lang="ar-SA" sz="2800" b="1" dirty="0">
                <a:solidFill>
                  <a:schemeClr val="accent6">
                    <a:lumMod val="75000"/>
                  </a:schemeClr>
                </a:solidFill>
              </a:rPr>
              <a:t>الربيع </a:t>
            </a:r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</a:rPr>
              <a:t>العربي</a:t>
            </a:r>
          </a:p>
          <a:p>
            <a:pPr marL="0" indent="0" algn="r" rtl="1">
              <a:buNone/>
            </a:pPr>
            <a:r>
              <a:rPr lang="ar-SA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محاضرة سابقة: ٢٩</a:t>
            </a: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/ ١١/ ٢٠١٥م</a:t>
            </a:r>
            <a:endParaRPr lang="ar-SA" sz="31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781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9217" y="2010268"/>
            <a:ext cx="4161591" cy="3448595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تبدلت المعطيات والمتطلبات والوسائل تبدلا جذريا فأصبحت الحاجة لصيغة جديدة للعمل حاجة </a:t>
            </a:r>
            <a:r>
              <a:rPr lang="ar-SA" b="1" dirty="0" smtClean="0"/>
              <a:t>ماسة</a:t>
            </a:r>
          </a:p>
          <a:p>
            <a:pPr marL="0" indent="0" algn="r" rtl="1">
              <a:buNone/>
            </a:pPr>
            <a:r>
              <a:rPr lang="ar-SA" b="1" dirty="0"/>
              <a:t>التخلف عن تطوير العمل الإسلامي </a:t>
            </a:r>
            <a:r>
              <a:rPr lang="ar-SA" b="1" dirty="0" smtClean="0"/>
              <a:t>سيعرضه </a:t>
            </a:r>
            <a:r>
              <a:rPr lang="ar-SA" b="1" dirty="0"/>
              <a:t>لمخاطر الجمود فيصبح "شيئا ما" من زمن آخر، أو يواجه الإخفاق المتكرر دون بلوغ </a:t>
            </a:r>
            <a:r>
              <a:rPr lang="ar-SA" b="1" dirty="0" smtClean="0"/>
              <a:t>أهدافه</a:t>
            </a:r>
          </a:p>
          <a:p>
            <a:pPr marL="0" indent="0" algn="r" rtl="1">
              <a:buNone/>
            </a:pP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4369" y="2017343"/>
            <a:ext cx="4964554" cy="344152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حاجة العمل الإسلامي إلى صيغة </a:t>
            </a:r>
            <a:r>
              <a:rPr lang="ar-SA" sz="3100" b="1" dirty="0" smtClean="0">
                <a:solidFill>
                  <a:schemeClr val="accent5"/>
                </a:solidFill>
              </a:rPr>
              <a:t>جديدة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٢٦/ ٤/ ٢٠٠٤م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ضرورة التطوير الجذري للعمل </a:t>
            </a:r>
            <a:r>
              <a:rPr lang="ar-SA" sz="3100" b="1" dirty="0" smtClean="0">
                <a:solidFill>
                  <a:schemeClr val="accent5"/>
                </a:solidFill>
              </a:rPr>
              <a:t>الإسلامي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٢٣/ ٦/ ٢٠٠٩م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مستقبل ما يسمى حركات الإسلام السياسي بعد الربيع </a:t>
            </a:r>
            <a:r>
              <a:rPr lang="ar-SA" sz="3100" b="1" dirty="0" smtClean="0">
                <a:solidFill>
                  <a:schemeClr val="accent5"/>
                </a:solidFill>
              </a:rPr>
              <a:t>العربي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٢٩/ ١١/ ٢٠١٥م</a:t>
            </a:r>
          </a:p>
          <a:p>
            <a:pPr marL="0" indent="0" algn="r" rtl="1">
              <a:buNone/>
            </a:pP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760376" y="1200540"/>
            <a:ext cx="9094236" cy="486435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rtl="1" fontAlgn="auto">
              <a:lnSpc>
                <a:spcPct val="150000"/>
              </a:lnSpc>
            </a:pPr>
            <a:r>
              <a:rPr lang="ar-SA" sz="2000" b="1" dirty="0" smtClean="0">
                <a:solidFill>
                  <a:schemeClr val="bg1"/>
                </a:solidFill>
              </a:rPr>
              <a:t>من معالم تجميد التطوير</a:t>
            </a:r>
            <a:endParaRPr lang="ar-SA" sz="4800" b="1" dirty="0" smtClean="0">
              <a:solidFill>
                <a:schemeClr val="bg1"/>
              </a:solidFill>
            </a:endParaRPr>
          </a:p>
          <a:p>
            <a:pPr algn="ctr" rtl="1" fontAlgn="auto">
              <a:lnSpc>
                <a:spcPct val="150000"/>
              </a:lnSpc>
            </a:pPr>
            <a:r>
              <a:rPr lang="ar-SA" sz="4800" b="1" dirty="0" smtClean="0">
                <a:solidFill>
                  <a:srgbClr val="C00000"/>
                </a:solidFill>
              </a:rPr>
              <a:t>١</a:t>
            </a:r>
            <a:r>
              <a:rPr lang="ar-SA" sz="2800" b="1" i="1" dirty="0" smtClean="0">
                <a:solidFill>
                  <a:srgbClr val="002060"/>
                </a:solidFill>
              </a:rPr>
              <a:t> </a:t>
            </a:r>
            <a:endParaRPr lang="ar-SA" sz="2800" b="1" i="1" dirty="0" smtClean="0">
              <a:solidFill>
                <a:srgbClr val="002060"/>
              </a:solidFill>
            </a:endParaRPr>
          </a:p>
          <a:p>
            <a:pPr algn="ctr" rtl="1" fontAlgn="auto">
              <a:lnSpc>
                <a:spcPct val="150000"/>
              </a:lnSpc>
            </a:pPr>
            <a:r>
              <a:rPr lang="ar-SA" sz="2800" b="1" i="1" dirty="0" smtClean="0">
                <a:solidFill>
                  <a:srgbClr val="002060"/>
                </a:solidFill>
              </a:rPr>
              <a:t>تجاوز </a:t>
            </a:r>
            <a:r>
              <a:rPr lang="ar-SA" sz="2800" b="1" i="1" dirty="0">
                <a:solidFill>
                  <a:srgbClr val="002060"/>
                </a:solidFill>
              </a:rPr>
              <a:t>احتياجات </a:t>
            </a:r>
            <a:r>
              <a:rPr lang="ar-SA" sz="2800" b="1" i="1" dirty="0" smtClean="0">
                <a:solidFill>
                  <a:srgbClr val="002060"/>
                </a:solidFill>
              </a:rPr>
              <a:t>شبيبة </a:t>
            </a:r>
            <a:r>
              <a:rPr lang="ar-SA" sz="2800" b="1" i="1" dirty="0">
                <a:solidFill>
                  <a:srgbClr val="002060"/>
                </a:solidFill>
              </a:rPr>
              <a:t>الصحوة ذكورا </a:t>
            </a:r>
            <a:r>
              <a:rPr lang="ar-SA" sz="2800" b="1" i="1" dirty="0" smtClean="0">
                <a:solidFill>
                  <a:srgbClr val="002060"/>
                </a:solidFill>
              </a:rPr>
              <a:t>وإناثا</a:t>
            </a:r>
          </a:p>
          <a:p>
            <a:pPr algn="ctr" rtl="1" fontAlgn="auto">
              <a:lnSpc>
                <a:spcPct val="150000"/>
              </a:lnSpc>
            </a:pPr>
            <a:r>
              <a:rPr lang="ar-SA" sz="2800" b="1" i="1" dirty="0" smtClean="0">
                <a:solidFill>
                  <a:srgbClr val="002060"/>
                </a:solidFill>
              </a:rPr>
              <a:t>واقع </a:t>
            </a:r>
            <a:r>
              <a:rPr lang="ar-SA" sz="2800" b="1" i="1" dirty="0">
                <a:solidFill>
                  <a:srgbClr val="002060"/>
                </a:solidFill>
              </a:rPr>
              <a:t>القيادات التقليدية للتنظيمات </a:t>
            </a:r>
            <a:r>
              <a:rPr lang="ar-SA" sz="2800" b="1" i="1" dirty="0" smtClean="0">
                <a:solidFill>
                  <a:srgbClr val="002060"/>
                </a:solidFill>
              </a:rPr>
              <a:t>الإسلامية</a:t>
            </a:r>
            <a:endParaRPr lang="de-DE" sz="2800" b="1" dirty="0">
              <a:solidFill>
                <a:srgbClr val="002060"/>
              </a:solidFill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066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9217" y="2010268"/>
            <a:ext cx="4161591" cy="3448595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تبدلت المعطيات والمتطلبات والوسائل تبدلا جذريا فأصبحت الحاجة لصيغة جديدة للعمل حاجة </a:t>
            </a:r>
            <a:r>
              <a:rPr lang="ar-SA" b="1" dirty="0" smtClean="0"/>
              <a:t>ماسة</a:t>
            </a:r>
          </a:p>
          <a:p>
            <a:pPr marL="0" indent="0" algn="r" rtl="1">
              <a:buNone/>
            </a:pPr>
            <a:r>
              <a:rPr lang="ar-SA" b="1" dirty="0"/>
              <a:t>التخلف عن تطوير العمل الإسلامي </a:t>
            </a:r>
            <a:r>
              <a:rPr lang="ar-SA" b="1" dirty="0" smtClean="0"/>
              <a:t>سيعرضه </a:t>
            </a:r>
            <a:r>
              <a:rPr lang="ar-SA" b="1" dirty="0"/>
              <a:t>لمخاطر الجمود فيصبح "شيئا ما" من زمن آخر، أو يواجه الإخفاق المتكرر دون بلوغ </a:t>
            </a:r>
            <a:r>
              <a:rPr lang="ar-SA" b="1" dirty="0" smtClean="0"/>
              <a:t>أهدافه</a:t>
            </a:r>
          </a:p>
          <a:p>
            <a:pPr marL="0" indent="0" algn="r" rtl="1">
              <a:buNone/>
            </a:pP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4369" y="2017343"/>
            <a:ext cx="4964554" cy="344152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حاجة العمل الإسلامي إلى صيغة </a:t>
            </a:r>
            <a:r>
              <a:rPr lang="ar-SA" sz="3100" b="1" dirty="0" smtClean="0">
                <a:solidFill>
                  <a:schemeClr val="accent5"/>
                </a:solidFill>
              </a:rPr>
              <a:t>جديدة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٢٦/ ٤/ ٢٠٠٤م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ضرورة التطوير الجذري للعمل </a:t>
            </a:r>
            <a:r>
              <a:rPr lang="ar-SA" sz="3100" b="1" dirty="0" smtClean="0">
                <a:solidFill>
                  <a:schemeClr val="accent5"/>
                </a:solidFill>
              </a:rPr>
              <a:t>الإسلامي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٢٣/ ٦/ ٢٠٠٩م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مستقبل ما يسمى حركات الإسلام السياسي بعد الربيع </a:t>
            </a:r>
            <a:r>
              <a:rPr lang="ar-SA" sz="3100" b="1" dirty="0" smtClean="0">
                <a:solidFill>
                  <a:schemeClr val="accent5"/>
                </a:solidFill>
              </a:rPr>
              <a:t>العربي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٢٩/ ١١/ ٢٠١٥م</a:t>
            </a:r>
          </a:p>
          <a:p>
            <a:pPr marL="0" indent="0" algn="r" rtl="1">
              <a:buNone/>
            </a:pP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760376" y="1200540"/>
            <a:ext cx="9094236" cy="486435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 fontAlgn="auto">
              <a:lnSpc>
                <a:spcPct val="150000"/>
              </a:lnSpc>
            </a:pPr>
            <a:r>
              <a:rPr lang="ar-SA" b="1" dirty="0">
                <a:solidFill>
                  <a:schemeClr val="bg1"/>
                </a:solidFill>
              </a:rPr>
              <a:t>من معالم تجميد </a:t>
            </a:r>
            <a:r>
              <a:rPr lang="ar-SA" b="1" dirty="0" smtClean="0">
                <a:solidFill>
                  <a:schemeClr val="bg1"/>
                </a:solidFill>
              </a:rPr>
              <a:t>التطوير:</a:t>
            </a:r>
            <a:endParaRPr lang="ar-SA" b="1" i="1" dirty="0" smtClean="0"/>
          </a:p>
          <a:p>
            <a:pPr algn="r" rtl="1" fontAlgn="auto">
              <a:lnSpc>
                <a:spcPct val="150000"/>
              </a:lnSpc>
            </a:pPr>
            <a:r>
              <a:rPr lang="ar-SA" b="1" i="1" dirty="0" smtClean="0"/>
              <a:t>١- </a:t>
            </a:r>
            <a:r>
              <a:rPr lang="ar-SA" b="1" i="1" dirty="0"/>
              <a:t>تجاوز </a:t>
            </a:r>
            <a:r>
              <a:rPr lang="ar-SA" b="1" i="1" dirty="0" smtClean="0"/>
              <a:t>احتياجات </a:t>
            </a:r>
            <a:r>
              <a:rPr lang="ar-SA" b="1" i="1" dirty="0"/>
              <a:t>شبيبة الصحوة ذكورا وإناثا لواقع القيادات التقليدية للتنظيمات </a:t>
            </a:r>
            <a:r>
              <a:rPr lang="ar-SA" b="1" i="1" dirty="0" smtClean="0"/>
              <a:t>الإسلامية</a:t>
            </a:r>
            <a:endParaRPr lang="de-DE" sz="28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 rtl="1" fontAlgn="auto">
              <a:lnSpc>
                <a:spcPct val="150000"/>
              </a:lnSpc>
            </a:pPr>
            <a:r>
              <a:rPr lang="ar-SA" sz="4400" b="1" dirty="0" smtClean="0">
                <a:solidFill>
                  <a:srgbClr val="C00000"/>
                </a:solidFill>
              </a:rPr>
              <a:t>٢</a:t>
            </a:r>
          </a:p>
          <a:p>
            <a:pPr algn="ctr" rtl="1" fontAlgn="auto">
              <a:lnSpc>
                <a:spcPct val="150000"/>
              </a:lnSpc>
            </a:pPr>
            <a:r>
              <a:rPr lang="ar-SA" sz="2800" b="1" i="1" dirty="0" smtClean="0">
                <a:solidFill>
                  <a:schemeClr val="bg2">
                    <a:lumMod val="25000"/>
                  </a:schemeClr>
                </a:solidFill>
              </a:rPr>
              <a:t>فرضت </a:t>
            </a:r>
            <a:r>
              <a:rPr lang="ar-SA" sz="2800" b="1" i="1" dirty="0">
                <a:solidFill>
                  <a:schemeClr val="bg2">
                    <a:lumMod val="25000"/>
                  </a:schemeClr>
                </a:solidFill>
              </a:rPr>
              <a:t>صيغ </a:t>
            </a:r>
            <a:r>
              <a:rPr lang="ar-SA" sz="2800" b="1" i="1" dirty="0" smtClean="0">
                <a:solidFill>
                  <a:schemeClr val="bg2">
                    <a:lumMod val="25000"/>
                  </a:schemeClr>
                </a:solidFill>
              </a:rPr>
              <a:t>جديدة نفسها للعمل</a:t>
            </a:r>
          </a:p>
          <a:p>
            <a:pPr algn="ctr" rtl="1" fontAlgn="auto">
              <a:lnSpc>
                <a:spcPct val="150000"/>
              </a:lnSpc>
            </a:pPr>
            <a:r>
              <a:rPr lang="ar-SA" sz="2800" b="1" i="1" dirty="0" smtClean="0">
                <a:solidFill>
                  <a:schemeClr val="bg2">
                    <a:lumMod val="25000"/>
                  </a:schemeClr>
                </a:solidFill>
              </a:rPr>
              <a:t>وتشتت </a:t>
            </a:r>
            <a:r>
              <a:rPr lang="ar-SA" sz="2800" b="1" i="1" dirty="0">
                <a:solidFill>
                  <a:schemeClr val="bg2">
                    <a:lumMod val="25000"/>
                  </a:schemeClr>
                </a:solidFill>
              </a:rPr>
              <a:t>المواقف منها بين الدعم </a:t>
            </a:r>
            <a:r>
              <a:rPr lang="ar-SA" sz="2800" b="1" i="1" dirty="0" smtClean="0">
                <a:solidFill>
                  <a:schemeClr val="bg2">
                    <a:lumMod val="25000"/>
                  </a:schemeClr>
                </a:solidFill>
              </a:rPr>
              <a:t>والإنكار</a:t>
            </a:r>
            <a:endParaRPr lang="de-DE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677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9217" y="2010268"/>
            <a:ext cx="4161591" cy="3448595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تبدلت المعطيات والمتطلبات والوسائل تبدلا جذريا فأصبحت الحاجة لصيغة جديدة للعمل حاجة </a:t>
            </a:r>
            <a:r>
              <a:rPr lang="ar-SA" b="1" dirty="0" smtClean="0"/>
              <a:t>ماسة</a:t>
            </a:r>
          </a:p>
          <a:p>
            <a:pPr marL="0" indent="0" algn="r" rtl="1">
              <a:buNone/>
            </a:pPr>
            <a:r>
              <a:rPr lang="ar-SA" b="1" dirty="0"/>
              <a:t>التخلف عن تطوير العمل الإسلامي </a:t>
            </a:r>
            <a:r>
              <a:rPr lang="ar-SA" b="1" dirty="0" smtClean="0"/>
              <a:t>سيعرضه </a:t>
            </a:r>
            <a:r>
              <a:rPr lang="ar-SA" b="1" dirty="0"/>
              <a:t>لمخاطر الجمود فيصبح "شيئا ما" من زمن آخر، أو يواجه الإخفاق المتكرر دون بلوغ </a:t>
            </a:r>
            <a:r>
              <a:rPr lang="ar-SA" b="1" dirty="0" smtClean="0"/>
              <a:t>أهدافه</a:t>
            </a:r>
          </a:p>
          <a:p>
            <a:pPr marL="0" indent="0" algn="r" rtl="1">
              <a:buNone/>
            </a:pP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4369" y="2017343"/>
            <a:ext cx="4964554" cy="344152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حاجة العمل الإسلامي إلى صيغة </a:t>
            </a:r>
            <a:r>
              <a:rPr lang="ar-SA" sz="3100" b="1" dirty="0" smtClean="0">
                <a:solidFill>
                  <a:schemeClr val="accent5"/>
                </a:solidFill>
              </a:rPr>
              <a:t>جديدة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٢٦/ ٤/ ٢٠٠٤م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ضرورة التطوير الجذري للعمل </a:t>
            </a:r>
            <a:r>
              <a:rPr lang="ar-SA" sz="3100" b="1" dirty="0" smtClean="0">
                <a:solidFill>
                  <a:schemeClr val="accent5"/>
                </a:solidFill>
              </a:rPr>
              <a:t>الإسلامي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٢٣/ ٦/ ٢٠٠٩م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مستقبل ما يسمى حركات الإسلام السياسي بعد الربيع </a:t>
            </a:r>
            <a:r>
              <a:rPr lang="ar-SA" sz="3100" b="1" dirty="0" smtClean="0">
                <a:solidFill>
                  <a:schemeClr val="accent5"/>
                </a:solidFill>
              </a:rPr>
              <a:t>العربي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٢٩/ ١١/ ٢٠١٥م</a:t>
            </a:r>
          </a:p>
          <a:p>
            <a:pPr marL="0" indent="0" algn="r" rtl="1">
              <a:buNone/>
            </a:pP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760376" y="1200540"/>
            <a:ext cx="9094236" cy="486435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>
              <a:lnSpc>
                <a:spcPct val="150000"/>
              </a:lnSpc>
            </a:pPr>
            <a:r>
              <a:rPr lang="ar-SA" b="1" dirty="0">
                <a:solidFill>
                  <a:schemeClr val="bg1"/>
                </a:solidFill>
              </a:rPr>
              <a:t>من معالم تجميد التطوير:</a:t>
            </a:r>
            <a:endParaRPr lang="ar-SA" b="1" i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 smtClean="0"/>
              <a:t>١- </a:t>
            </a:r>
            <a:r>
              <a:rPr lang="ar-SA" b="1" i="1" dirty="0"/>
              <a:t>تجاوز </a:t>
            </a:r>
            <a:r>
              <a:rPr lang="ar-SA" b="1" i="1" dirty="0" smtClean="0"/>
              <a:t>احتياجات </a:t>
            </a:r>
            <a:r>
              <a:rPr lang="ar-SA" b="1" i="1" dirty="0"/>
              <a:t>شبيبة الصحوة ذكورا وإناثا لواقع القيادات التقليدية للتنظيمات الإسلامية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٢- </a:t>
            </a:r>
            <a:r>
              <a:rPr lang="ar-SA" b="1" i="1" dirty="0" smtClean="0"/>
              <a:t>عدم </a:t>
            </a:r>
            <a:r>
              <a:rPr lang="ar-SA" b="1" i="1" dirty="0"/>
              <a:t>استيعاب صيغ جديدة للدعوة والعمل فرضت نفسها، وتشتت المواقف منها بين الدعم </a:t>
            </a:r>
            <a:r>
              <a:rPr lang="ar-SA" b="1" i="1" dirty="0" smtClean="0"/>
              <a:t>والإنكار</a:t>
            </a:r>
            <a:endParaRPr lang="de-DE" b="1" dirty="0">
              <a:solidFill>
                <a:srgbClr val="C00000"/>
              </a:solidFill>
            </a:endParaRPr>
          </a:p>
          <a:p>
            <a:pPr algn="ctr" rtl="1" fontAlgn="auto">
              <a:lnSpc>
                <a:spcPct val="150000"/>
              </a:lnSpc>
            </a:pPr>
            <a:r>
              <a:rPr lang="ar-SA" sz="3600" b="1" dirty="0" smtClean="0">
                <a:solidFill>
                  <a:srgbClr val="C00000"/>
                </a:solidFill>
              </a:rPr>
              <a:t>٣</a:t>
            </a:r>
            <a:endParaRPr lang="ar-SA" b="1" dirty="0" smtClean="0">
              <a:solidFill>
                <a:srgbClr val="C00000"/>
              </a:solidFill>
            </a:endParaRPr>
          </a:p>
          <a:p>
            <a:pPr algn="ctr" rtl="1" fontAlgn="auto">
              <a:lnSpc>
                <a:spcPct val="150000"/>
              </a:lnSpc>
            </a:pPr>
            <a:r>
              <a:rPr lang="ar-SA" sz="2800" b="1" i="1" dirty="0" smtClean="0">
                <a:solidFill>
                  <a:srgbClr val="002060"/>
                </a:solidFill>
              </a:rPr>
              <a:t>غلبة الاختلاف حول </a:t>
            </a:r>
            <a:r>
              <a:rPr lang="ar-SA" sz="2800" b="1" i="1" dirty="0">
                <a:solidFill>
                  <a:srgbClr val="002060"/>
                </a:solidFill>
              </a:rPr>
              <a:t>اجتهادات </a:t>
            </a:r>
            <a:r>
              <a:rPr lang="ar-SA" sz="2800" b="1" i="1" dirty="0" smtClean="0">
                <a:solidFill>
                  <a:srgbClr val="002060"/>
                </a:solidFill>
              </a:rPr>
              <a:t>العمل </a:t>
            </a:r>
          </a:p>
          <a:p>
            <a:pPr algn="ctr" rtl="1" fontAlgn="auto">
              <a:lnSpc>
                <a:spcPct val="150000"/>
              </a:lnSpc>
            </a:pPr>
            <a:r>
              <a:rPr lang="ar-SA" sz="2800" b="1" i="1" dirty="0" smtClean="0">
                <a:solidFill>
                  <a:srgbClr val="002060"/>
                </a:solidFill>
              </a:rPr>
              <a:t>على التكامل والتعاون</a:t>
            </a:r>
            <a:endParaRPr lang="de-DE" sz="2800" b="1" dirty="0">
              <a:solidFill>
                <a:srgbClr val="002060"/>
              </a:solidFill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24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9217" y="2010268"/>
            <a:ext cx="4161591" cy="3448595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تبدلت المعطيات والمتطلبات والوسائل تبدلا جذريا فأصبحت الحاجة لصيغة جديدة للعمل حاجة </a:t>
            </a:r>
            <a:r>
              <a:rPr lang="ar-SA" b="1" dirty="0" smtClean="0"/>
              <a:t>ماسة</a:t>
            </a:r>
          </a:p>
          <a:p>
            <a:pPr marL="0" indent="0" algn="r" rtl="1">
              <a:buNone/>
            </a:pPr>
            <a:r>
              <a:rPr lang="ar-SA" b="1" dirty="0"/>
              <a:t>التخلف عن تطوير العمل الإسلامي </a:t>
            </a:r>
            <a:r>
              <a:rPr lang="ar-SA" b="1" dirty="0" smtClean="0"/>
              <a:t>سيعرضه </a:t>
            </a:r>
            <a:r>
              <a:rPr lang="ar-SA" b="1" dirty="0"/>
              <a:t>لمخاطر الجمود فيصبح "شيئا ما" من زمن آخر، أو يواجه الإخفاق المتكرر دون بلوغ </a:t>
            </a:r>
            <a:r>
              <a:rPr lang="ar-SA" b="1" dirty="0" smtClean="0"/>
              <a:t>أهدافه</a:t>
            </a:r>
          </a:p>
          <a:p>
            <a:pPr marL="0" indent="0" algn="r" rtl="1">
              <a:buNone/>
            </a:pPr>
            <a:endParaRPr lang="de-DE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4369" y="2017343"/>
            <a:ext cx="4964554" cy="344152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حاجة العمل الإسلامي إلى صيغة </a:t>
            </a:r>
            <a:r>
              <a:rPr lang="ar-SA" sz="3100" b="1" dirty="0" smtClean="0">
                <a:solidFill>
                  <a:schemeClr val="accent5"/>
                </a:solidFill>
              </a:rPr>
              <a:t>جديدة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٢٦/ ٤/ ٢٠٠٤م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ضرورة التطوير الجذري للعمل </a:t>
            </a:r>
            <a:r>
              <a:rPr lang="ar-SA" sz="3100" b="1" dirty="0" smtClean="0">
                <a:solidFill>
                  <a:schemeClr val="accent5"/>
                </a:solidFill>
              </a:rPr>
              <a:t>الإسلامي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٢٣/ ٦/ ٢٠٠٩م</a:t>
            </a:r>
          </a:p>
          <a:p>
            <a:pPr marL="0" indent="0" algn="r" rtl="1">
              <a:buNone/>
            </a:pPr>
            <a:r>
              <a:rPr lang="ar-SA" sz="3100" b="1" dirty="0">
                <a:solidFill>
                  <a:schemeClr val="accent5"/>
                </a:solidFill>
              </a:rPr>
              <a:t>مستقبل ما يسمى حركات الإسلام السياسي بعد الربيع </a:t>
            </a:r>
            <a:r>
              <a:rPr lang="ar-SA" sz="3100" b="1" dirty="0" smtClean="0">
                <a:solidFill>
                  <a:schemeClr val="accent5"/>
                </a:solidFill>
              </a:rPr>
              <a:t>العربي</a:t>
            </a:r>
          </a:p>
          <a:p>
            <a:pPr marL="0" indent="0" algn="r" rtl="1">
              <a:buNone/>
            </a:pPr>
            <a:r>
              <a:rPr lang="ar-SA" sz="3100" b="1" dirty="0" smtClean="0">
                <a:solidFill>
                  <a:schemeClr val="accent5"/>
                </a:solidFill>
              </a:rPr>
              <a:t>٢٩/ ١١/ ٢٠١٥م</a:t>
            </a:r>
          </a:p>
          <a:p>
            <a:pPr marL="0" indent="0" algn="r" rtl="1">
              <a:buNone/>
            </a:pP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760376" y="1200540"/>
            <a:ext cx="9094236" cy="486435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>
              <a:lnSpc>
                <a:spcPct val="150000"/>
              </a:lnSpc>
            </a:pPr>
            <a:r>
              <a:rPr lang="ar-SA" b="1" dirty="0">
                <a:solidFill>
                  <a:schemeClr val="bg1"/>
                </a:solidFill>
              </a:rPr>
              <a:t>من معالم تجميد التطوير:</a:t>
            </a:r>
            <a:endParaRPr lang="ar-SA" b="1" i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 smtClean="0"/>
              <a:t>١- </a:t>
            </a:r>
            <a:r>
              <a:rPr lang="ar-SA" b="1" i="1" dirty="0"/>
              <a:t>تجاوز احتياجات الكوادر من شبيبة الصحوة ذكورا وإناثا لواقع القيادات التقليدية للتنظيمات الإسلامية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/>
              <a:t>٢- العجز عن استيعاب صيغ جديدة للدعوة والعمل فرضت نفسها، وتشتت المواقف منها بين الدعم والإنكار</a:t>
            </a:r>
            <a:endParaRPr lang="de-DE" b="1" dirty="0"/>
          </a:p>
          <a:p>
            <a:pPr algn="r" rtl="1" fontAlgn="auto">
              <a:lnSpc>
                <a:spcPct val="150000"/>
              </a:lnSpc>
            </a:pPr>
            <a:r>
              <a:rPr lang="ar-SA" b="1" i="1" dirty="0" smtClean="0"/>
              <a:t>٣- غلب الاختلاف حول </a:t>
            </a:r>
            <a:r>
              <a:rPr lang="ar-SA" b="1" i="1" dirty="0"/>
              <a:t>اجتهادات </a:t>
            </a:r>
            <a:r>
              <a:rPr lang="ar-SA" b="1" i="1" dirty="0" smtClean="0"/>
              <a:t>العمل على </a:t>
            </a:r>
            <a:r>
              <a:rPr lang="ar-SA" b="1" i="1" dirty="0"/>
              <a:t>التكامل والتعاون</a:t>
            </a:r>
            <a:endParaRPr lang="de-DE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ctr" rtl="1" fontAlgn="auto">
              <a:lnSpc>
                <a:spcPct val="150000"/>
              </a:lnSpc>
            </a:pPr>
            <a:r>
              <a:rPr lang="ar-SA" sz="4000" b="1" dirty="0" smtClean="0">
                <a:solidFill>
                  <a:srgbClr val="C00000"/>
                </a:solidFill>
              </a:rPr>
              <a:t>٤</a:t>
            </a:r>
          </a:p>
          <a:p>
            <a:pPr algn="ctr" rtl="1" fontAlgn="auto">
              <a:lnSpc>
                <a:spcPct val="150000"/>
              </a:lnSpc>
            </a:pPr>
            <a:r>
              <a:rPr lang="ar-SA" sz="2800" b="1" i="1" dirty="0" smtClean="0">
                <a:solidFill>
                  <a:srgbClr val="002060"/>
                </a:solidFill>
              </a:rPr>
              <a:t>سوء توظيف </a:t>
            </a:r>
            <a:r>
              <a:rPr lang="ar-SA" sz="2800" b="1" i="1" dirty="0">
                <a:solidFill>
                  <a:srgbClr val="002060"/>
                </a:solidFill>
              </a:rPr>
              <a:t>الإمكانات </a:t>
            </a:r>
            <a:r>
              <a:rPr lang="ar-SA" sz="2800" b="1" i="1" dirty="0" smtClean="0">
                <a:solidFill>
                  <a:srgbClr val="002060"/>
                </a:solidFill>
              </a:rPr>
              <a:t>الذاتية أضاع إنجازاتها</a:t>
            </a:r>
          </a:p>
          <a:p>
            <a:pPr algn="ctr" rtl="1" fontAlgn="auto">
              <a:lnSpc>
                <a:spcPct val="150000"/>
              </a:lnSpc>
            </a:pPr>
            <a:r>
              <a:rPr lang="ar-SA" sz="2800" b="1" i="1" dirty="0" smtClean="0">
                <a:solidFill>
                  <a:srgbClr val="002060"/>
                </a:solidFill>
              </a:rPr>
              <a:t>عبر </a:t>
            </a:r>
            <a:r>
              <a:rPr lang="ar-SA" sz="2800" b="1" i="1" dirty="0">
                <a:solidFill>
                  <a:srgbClr val="002060"/>
                </a:solidFill>
              </a:rPr>
              <a:t>مركزية التصرف بها</a:t>
            </a:r>
            <a:endParaRPr lang="de-DE" sz="2800" b="1" dirty="0">
              <a:solidFill>
                <a:srgbClr val="002060"/>
              </a:solidFill>
            </a:endParaRPr>
          </a:p>
          <a:p>
            <a:pPr algn="r" rtl="1" fontAlgn="auto">
              <a:lnSpc>
                <a:spcPct val="150000"/>
              </a:lnSpc>
            </a:pPr>
            <a:endParaRPr lang="de-DE" sz="2800" b="1" dirty="0">
              <a:solidFill>
                <a:srgbClr val="002060"/>
              </a:solidFill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415304" y="804889"/>
            <a:ext cx="8899208" cy="4702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000" b="1" dirty="0" smtClean="0">
                <a:solidFill>
                  <a:schemeClr val="tx2"/>
                </a:solidFill>
              </a:rPr>
              <a:t>صيغة جديدة مقترحة للعمل الإسلامي</a:t>
            </a:r>
            <a:endParaRPr lang="de-DE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14484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Rück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3062</Words>
  <Application>Microsoft Office PowerPoint</Application>
  <PresentationFormat>Breitbild</PresentationFormat>
  <Paragraphs>367</Paragraphs>
  <Slides>39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Rückblick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خمسة منطلقات  ثلاثة مرتكزات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خمسة منطلقات – ثلاثة مرتكزات – ستة معالم للتطوير</vt:lpstr>
      <vt:lpstr>PowerPoint-Präsentation</vt:lpstr>
      <vt:lpstr>   حاجة العمل الإسلامي إلى صيغة جديدة  ضرورة التطوير الجذري للعمل الإسلامي  مستقبل ما يسمى حركات الإسلام السياسي بعد الربيع العربي  خمسة منطلقات – ثلاثة مرتكزات – ستة معالم للتطوير </vt:lpstr>
      <vt:lpstr>والله ولي التوفيق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صيغة جديدة مقترحة للعمل الإسلامي  ورقة عمل.. اسطنبول ١٣/ ٢/ ٢٠١٦م  نبيل شبيب</dc:title>
  <dc:creator>Nabil Chbib</dc:creator>
  <cp:lastModifiedBy>Nabil Chbib</cp:lastModifiedBy>
  <cp:revision>72</cp:revision>
  <dcterms:created xsi:type="dcterms:W3CDTF">2016-02-07T16:21:59Z</dcterms:created>
  <dcterms:modified xsi:type="dcterms:W3CDTF">2016-02-16T10:48:33Z</dcterms:modified>
</cp:coreProperties>
</file>